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306" r:id="rId3"/>
    <p:sldId id="298" r:id="rId4"/>
    <p:sldId id="296" r:id="rId5"/>
    <p:sldId id="297" r:id="rId6"/>
    <p:sldId id="307" r:id="rId7"/>
    <p:sldId id="308" r:id="rId8"/>
    <p:sldId id="309" r:id="rId9"/>
    <p:sldId id="310" r:id="rId10"/>
    <p:sldId id="311" r:id="rId11"/>
    <p:sldId id="259" r:id="rId12"/>
    <p:sldId id="260" r:id="rId13"/>
    <p:sldId id="262" r:id="rId14"/>
    <p:sldId id="269" r:id="rId15"/>
    <p:sldId id="270" r:id="rId16"/>
    <p:sldId id="287" r:id="rId17"/>
    <p:sldId id="291" r:id="rId18"/>
    <p:sldId id="276" r:id="rId19"/>
    <p:sldId id="283" r:id="rId20"/>
    <p:sldId id="263" r:id="rId21"/>
    <p:sldId id="288" r:id="rId22"/>
    <p:sldId id="289" r:id="rId23"/>
    <p:sldId id="265" r:id="rId24"/>
    <p:sldId id="264" r:id="rId25"/>
    <p:sldId id="290" r:id="rId26"/>
    <p:sldId id="273" r:id="rId27"/>
    <p:sldId id="275" r:id="rId28"/>
    <p:sldId id="278" r:id="rId29"/>
    <p:sldId id="277" r:id="rId30"/>
    <p:sldId id="279" r:id="rId31"/>
    <p:sldId id="282" r:id="rId32"/>
    <p:sldId id="284" r:id="rId33"/>
    <p:sldId id="286" r:id="rId34"/>
    <p:sldId id="285" r:id="rId35"/>
    <p:sldId id="274" r:id="rId36"/>
    <p:sldId id="256" r:id="rId37"/>
    <p:sldId id="271" r:id="rId38"/>
    <p:sldId id="272" r:id="rId39"/>
    <p:sldId id="257" r:id="rId40"/>
    <p:sldId id="258" r:id="rId41"/>
    <p:sldId id="293" r:id="rId42"/>
    <p:sldId id="294" r:id="rId43"/>
    <p:sldId id="295" r:id="rId44"/>
    <p:sldId id="266" r:id="rId45"/>
    <p:sldId id="300" r:id="rId46"/>
    <p:sldId id="267" r:id="rId47"/>
    <p:sldId id="299" r:id="rId48"/>
    <p:sldId id="301" r:id="rId49"/>
    <p:sldId id="302" r:id="rId50"/>
    <p:sldId id="304" r:id="rId51"/>
    <p:sldId id="305" r:id="rId52"/>
    <p:sldId id="303" r:id="rId53"/>
    <p:sldId id="268" r:id="rId54"/>
    <p:sldId id="281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BF1E55F-5266-4436-A323-D2BF54DD1D5B}">
          <p14:sldIdLst>
            <p14:sldId id="292"/>
            <p14:sldId id="306"/>
            <p14:sldId id="298"/>
            <p14:sldId id="296"/>
            <p14:sldId id="297"/>
            <p14:sldId id="307"/>
            <p14:sldId id="308"/>
            <p14:sldId id="309"/>
            <p14:sldId id="310"/>
            <p14:sldId id="311"/>
            <p14:sldId id="259"/>
            <p14:sldId id="260"/>
            <p14:sldId id="262"/>
            <p14:sldId id="269"/>
            <p14:sldId id="270"/>
            <p14:sldId id="287"/>
            <p14:sldId id="291"/>
            <p14:sldId id="276"/>
            <p14:sldId id="283"/>
            <p14:sldId id="263"/>
            <p14:sldId id="288"/>
            <p14:sldId id="289"/>
            <p14:sldId id="265"/>
            <p14:sldId id="264"/>
            <p14:sldId id="290"/>
            <p14:sldId id="273"/>
          </p14:sldIdLst>
        </p14:section>
        <p14:section name="Раздел без заголовка" id="{55DC9A1C-91C6-4BF3-84E1-C6FA00B2C160}">
          <p14:sldIdLst>
            <p14:sldId id="275"/>
            <p14:sldId id="278"/>
            <p14:sldId id="277"/>
            <p14:sldId id="279"/>
            <p14:sldId id="282"/>
            <p14:sldId id="284"/>
            <p14:sldId id="286"/>
            <p14:sldId id="285"/>
            <p14:sldId id="274"/>
            <p14:sldId id="256"/>
            <p14:sldId id="271"/>
            <p14:sldId id="272"/>
            <p14:sldId id="257"/>
            <p14:sldId id="258"/>
            <p14:sldId id="293"/>
            <p14:sldId id="294"/>
            <p14:sldId id="295"/>
            <p14:sldId id="266"/>
            <p14:sldId id="300"/>
            <p14:sldId id="267"/>
            <p14:sldId id="299"/>
            <p14:sldId id="301"/>
            <p14:sldId id="302"/>
            <p14:sldId id="304"/>
            <p14:sldId id="305"/>
            <p14:sldId id="303"/>
            <p14:sldId id="268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0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746D1-5FDA-4323-B65B-FDB3E0B49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531975-809B-4916-9589-B2AD647C2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C294E-35C1-4FE2-9ACF-A10C8DE5B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A5B27-D392-4AB1-B457-B4E38C727C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CAA771-D8B1-4EEE-A715-3890318AF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3D7739-C869-43FC-936D-CF79EC44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9A5-E934-43EE-AD86-27CC2C27E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784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41755-2FA7-4CED-98B7-60EB9B4B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EE37-83D2-4A80-B34E-0F37199E8B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E6733E-1882-40EB-AF63-BA91D529B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A5B27-D392-4AB1-B457-B4E38C727C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9DB2AB-B34D-4DF9-B0AD-95B5A8B3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4F733-860F-4D7A-81A0-F57C8183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9A5-E934-43EE-AD86-27CC2C27E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87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7EE850-16E8-4EC0-8E85-D81FA72C29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8461F6-2178-4A1E-999D-07B3D2DAF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428059-F730-40C6-A9EA-99BDCCD2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A5B27-D392-4AB1-B457-B4E38C727C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B076D-F4A9-4F8E-9C56-BC20B05A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9923C-902E-4185-A655-23BBBCC1C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9A5-E934-43EE-AD86-27CC2C27E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90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771BD-48AB-4677-9590-17908B9B6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CEE6E-387E-4CF4-8491-5D3784314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436FBE-C6B9-4824-8C70-D0F89740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A5B27-D392-4AB1-B457-B4E38C727C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951E0C-B13F-414C-BC1E-B0C0D57F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3655B7-C491-4212-A2A1-DEEFCBA7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9A5-E934-43EE-AD86-27CC2C27E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82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6CAB0-2247-4304-9594-BF5CF48EC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75D9D1-B37F-4E54-8543-1FABB0E9F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E508B5-CE48-48C2-81C9-290ADC344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A5B27-D392-4AB1-B457-B4E38C727C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9BF297-B135-4C3F-846E-83366227A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D64881-AE3F-4B97-A131-F918D639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9A5-E934-43EE-AD86-27CC2C27E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320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7E878A-5B42-4E17-81D9-13A0949D2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E69665-CBB3-4864-B9FF-DD700C007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A4B01-3181-43D2-BA79-8B610808B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6CAC89-EDFC-4142-88D4-2BA7C0B7C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A5B27-D392-4AB1-B457-B4E38C727C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25697A-B7DA-4C87-8791-9506AE6D0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09D10D-A395-4A07-872C-8CAB9BF0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9A5-E934-43EE-AD86-27CC2C27E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629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FA88E-1CBB-49E6-8C44-E6B6FEE4A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4BE0C2-A214-475A-896D-BFDE6DB21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845EED-D3E5-4A5D-BDF2-246EDEAA8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B01495A-88C8-4543-BFEE-CCC8404C4C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D44A47-FBBC-41D3-BBA4-1126F6C265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A8D7C8-EB9B-4756-9FCF-02B9379C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A5B27-D392-4AB1-B457-B4E38C727C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115512-4C2F-49F0-827A-F13BB23FD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527871-BD85-45AF-A50B-412A1BB90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9A5-E934-43EE-AD86-27CC2C27E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062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F6137-764B-4A47-9620-A0EC979E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AE6A82D-8AD3-48DF-895B-EA639E864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A5B27-D392-4AB1-B457-B4E38C727C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3E777E-F544-4D5C-8CA1-223A27FBA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420846-8D3E-4FB7-BBD1-A99AB4026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9A5-E934-43EE-AD86-27CC2C27E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348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C70B9FB-497B-4447-A17D-852205FFA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A5B27-D392-4AB1-B457-B4E38C727C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58052F-5E58-47C4-8AD4-24E2E83D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ACEE2A-8D2B-4438-A1D9-E23D2F033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9A5-E934-43EE-AD86-27CC2C27E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70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98BF7-0432-447D-B059-1674D9B3C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B593DC-3EC0-420F-81C6-9871291E1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AB52CA-AED6-4904-A73D-588430DB0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2487E3-C4E9-4C12-9704-81DAEAB0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A5B27-D392-4AB1-B457-B4E38C727C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2EA1FE-F66C-4C21-949D-ED1D30FC9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139FF5-6ADF-41F1-B8B1-463E32B52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9A5-E934-43EE-AD86-27CC2C27E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49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A01BA-A0D2-484C-A9FB-12A9EA2A1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989194-6214-4CC1-813B-E25859947F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50F177-8B14-43B0-826F-6AD3391EA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8A9123-E6E4-4694-8E1A-90B2B88C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A5B27-D392-4AB1-B457-B4E38C727C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92B1F1-A8C9-4925-86C9-C503CC970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E302F4-A0BB-4A89-8F27-7B43325D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9A5-E934-43EE-AD86-27CC2C27E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62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770A5-622B-4331-B373-4CCD93F9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3BA0EF-B126-4307-8FBF-51951C691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5ACCB-ACA8-4899-865C-634D86285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A5B27-D392-4AB1-B457-B4E38C727C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CAD8C1-1B84-416C-ACF6-B7EF8F9BD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DF3A0E-7044-4268-ADE5-5F1EA6549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9A5-E934-43EE-AD86-27CC2C27E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28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20.png"/><Relationship Id="rId7" Type="http://schemas.openxmlformats.org/officeDocument/2006/relationships/image" Target="../media/image4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5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slide" Target="slide3.xml"/><Relationship Id="rId7" Type="http://schemas.openxmlformats.org/officeDocument/2006/relationships/slide" Target="slide5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slide" Target="slide25.xml"/><Relationship Id="rId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30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1.png"/><Relationship Id="rId7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5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6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5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B%D0%B0%D1%82%D0%B8%D0%BD%D1%81%D0%BA%D0%B8%D0%B9_%D1%8F%D0%B7%D1%8B%D0%BA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pythonru.com/uroki/funkcija-zip-dlja-nachinajushhih?ysclid=loe0xgy9tu39808584" TargetMode="External"/><Relationship Id="rId7" Type="http://schemas.openxmlformats.org/officeDocument/2006/relationships/hyperlink" Target="https://pythonchik.ru/osnovy/cikl-for-v-python?ysclid=lol8f5q6hn7034020" TargetMode="External"/><Relationship Id="rId2" Type="http://schemas.openxmlformats.org/officeDocument/2006/relationships/hyperlink" Target="https://nuancesprog.ru/p/18504/?ysclid=lodz338afo73668483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epik.org/lesson/1052130/step/2" TargetMode="External"/><Relationship Id="rId5" Type="http://schemas.openxmlformats.org/officeDocument/2006/relationships/hyperlink" Target="https://kpolyakov.spb.ru/school/ege/solver23o.htm" TargetMode="External"/><Relationship Id="rId4" Type="http://schemas.openxmlformats.org/officeDocument/2006/relationships/hyperlink" Target="https://devpractice.ru/python-lesson-9-dict/?ysclid=loe0v6lxn117299457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53FB03-0A4D-4BAE-8888-78D343BA1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0"/>
            <a:ext cx="5257800" cy="14001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7E73CE-7831-436F-A74A-BF4271AF4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" y="429490"/>
            <a:ext cx="2085975" cy="10953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802734-E6A4-4796-977F-38F4F147D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947" y="592281"/>
            <a:ext cx="2305050" cy="1143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048A2D-A5C6-4715-82F0-CCC98250AF7B}"/>
              </a:ext>
            </a:extLst>
          </p:cNvPr>
          <p:cNvSpPr txBox="1"/>
          <p:nvPr/>
        </p:nvSpPr>
        <p:spPr>
          <a:xfrm>
            <a:off x="5622832" y="6068291"/>
            <a:ext cx="1811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Саратов</a:t>
            </a:r>
          </a:p>
          <a:p>
            <a:pPr algn="ct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– 2024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767631B-1D11-43A3-92E0-CD96FAFE9BA7}"/>
              </a:ext>
            </a:extLst>
          </p:cNvPr>
          <p:cNvSpPr/>
          <p:nvPr/>
        </p:nvSpPr>
        <p:spPr>
          <a:xfrm>
            <a:off x="988253" y="3143979"/>
            <a:ext cx="105732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Решение логических задач</a:t>
            </a:r>
          </a:p>
          <a:p>
            <a:pPr algn="ctr"/>
            <a:r>
              <a:rPr lang="ru-RU" sz="54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Таблицы истинности в задачах ЕГЭ</a:t>
            </a:r>
            <a:endParaRPr lang="ru-RU" sz="5400" b="1" cap="none" spc="0" dirty="0">
              <a:ln w="952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8593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6B07EC-2D9A-4B30-BCBE-3B7EB5DF5165}"/>
              </a:ext>
            </a:extLst>
          </p:cNvPr>
          <p:cNvSpPr txBox="1"/>
          <p:nvPr/>
        </p:nvSpPr>
        <p:spPr>
          <a:xfrm>
            <a:off x="1766454" y="98309"/>
            <a:ext cx="85101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Цикл "</a:t>
            </a:r>
            <a:r>
              <a:rPr lang="ru-RU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" в Python — универсальная управляющая конструкция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B67669-A784-40DD-B3A3-511ADC84E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DA8B5C-26D2-4BB6-B153-F06C030D7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02" y="1184564"/>
            <a:ext cx="11695492" cy="4509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8362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D4DE45-D88B-4645-9BE2-F94695257FC4}"/>
              </a:ext>
            </a:extLst>
          </p:cNvPr>
          <p:cNvSpPr/>
          <p:nvPr/>
        </p:nvSpPr>
        <p:spPr>
          <a:xfrm>
            <a:off x="137375" y="986951"/>
            <a:ext cx="116467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Itertools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— это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Python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-модуль, который предоставляет набор функций для работы с итерируемыми объектами. Итерируемый объект — это любой объект, предоставляющий возможность пройти по своим элементам, например список, кортеж и словарь.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Itertools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позволяет выполнять стандартные операции с итерируемыми объектами, такие как фильтрация, группировка и объединение.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62F00C-1932-4428-9E16-C604A513F6D1}"/>
              </a:ext>
            </a:extLst>
          </p:cNvPr>
          <p:cNvSpPr/>
          <p:nvPr/>
        </p:nvSpPr>
        <p:spPr>
          <a:xfrm>
            <a:off x="3785111" y="210269"/>
            <a:ext cx="4621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МОДУЛЬ </a:t>
            </a:r>
            <a:r>
              <a:rPr lang="ru-RU" sz="3600" b="1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Itertools</a:t>
            </a:r>
            <a:endParaRPr lang="ru-RU" sz="3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6DF2F3E-96AC-41AC-ACA8-2DA4DFFD555D}"/>
              </a:ext>
            </a:extLst>
          </p:cNvPr>
          <p:cNvSpPr/>
          <p:nvPr/>
        </p:nvSpPr>
        <p:spPr>
          <a:xfrm>
            <a:off x="137375" y="3794958"/>
            <a:ext cx="11646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permutations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эта функция возвращает все возможные перестановки итерируемого объекта с уникальным расположением элементов в итераторе.</a:t>
            </a:r>
          </a:p>
        </p:txBody>
      </p:sp>
    </p:spTree>
    <p:extLst>
      <p:ext uri="{BB962C8B-B14F-4D97-AF65-F5344CB8AC3E}">
        <p14:creationId xmlns:p14="http://schemas.microsoft.com/office/powerpoint/2010/main" val="3166894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C79B68-3E2F-49F3-A566-943B0E15B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91" y="782324"/>
            <a:ext cx="5622433" cy="24176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8FCCF0-7D4B-4D7D-881B-EDB2A1027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282" y="689055"/>
            <a:ext cx="2676391" cy="255286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B4BF81-8223-489F-AC46-25B1ACEB3AD3}"/>
              </a:ext>
            </a:extLst>
          </p:cNvPr>
          <p:cNvSpPr/>
          <p:nvPr/>
        </p:nvSpPr>
        <p:spPr>
          <a:xfrm>
            <a:off x="327607" y="227390"/>
            <a:ext cx="1981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ПРИМЕР_01</a:t>
            </a:r>
            <a:r>
              <a:rPr lang="ru-RU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75810B8-FEB9-4FAF-A178-47F4B71014A2}"/>
              </a:ext>
            </a:extLst>
          </p:cNvPr>
          <p:cNvCxnSpPr/>
          <p:nvPr/>
        </p:nvCxnSpPr>
        <p:spPr>
          <a:xfrm flipV="1">
            <a:off x="327607" y="3302317"/>
            <a:ext cx="11237622" cy="11591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4A3678-4E01-4C6C-BF9D-F931B5A3C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70" y="3929388"/>
            <a:ext cx="6292134" cy="24071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B89223-DFF6-4BD7-9B37-45E7A4F4F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020" y="3929388"/>
            <a:ext cx="1066800" cy="230505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126992-E929-4A48-A0B4-E873905C7AA1}"/>
              </a:ext>
            </a:extLst>
          </p:cNvPr>
          <p:cNvSpPr/>
          <p:nvPr/>
        </p:nvSpPr>
        <p:spPr>
          <a:xfrm>
            <a:off x="254255" y="3499618"/>
            <a:ext cx="1981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ПРИМЕР_02</a:t>
            </a:r>
            <a:r>
              <a:rPr lang="ru-RU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6E3BB0-A9DB-4E32-A5CC-E49AC489CC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38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F5AC3C-1FAD-4A19-8D68-7FB9760B6B29}"/>
              </a:ext>
            </a:extLst>
          </p:cNvPr>
          <p:cNvSpPr/>
          <p:nvPr/>
        </p:nvSpPr>
        <p:spPr>
          <a:xfrm>
            <a:off x="304800" y="275445"/>
            <a:ext cx="114664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product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эта функция возвращает декартово </a:t>
            </a:r>
          </a:p>
          <a:p>
            <a:pPr algn="just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произведение итерируемых объектов. Получаемый итератор содержит кортежи, каждый из которых формируется путем отбора по одному элементу из каждого итерируемого объекта. Если указан опциональный аргумент </a:t>
            </a:r>
            <a:r>
              <a:rPr lang="ru-RU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repeat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то входные итерируемые объекты повторяются указанное количество раз.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8B18B4-C4B4-473C-914B-53454789B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219302"/>
            <a:ext cx="7351491" cy="28731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4245D3-44C0-49DE-9B12-8F936111F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671" y="2729180"/>
            <a:ext cx="3795862" cy="385337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B8AA9F-99A7-4B59-B45D-390423C8D69E}"/>
              </a:ext>
            </a:extLst>
          </p:cNvPr>
          <p:cNvSpPr/>
          <p:nvPr/>
        </p:nvSpPr>
        <p:spPr>
          <a:xfrm>
            <a:off x="173060" y="2653152"/>
            <a:ext cx="1981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ПРИМЕР_0</a:t>
            </a:r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ru-RU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B8CEBF-AB03-4F43-97BC-78E35F500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3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451497-A291-4F63-ACB7-AC2D0546B557}"/>
              </a:ext>
            </a:extLst>
          </p:cNvPr>
          <p:cNvSpPr/>
          <p:nvPr/>
        </p:nvSpPr>
        <p:spPr>
          <a:xfrm>
            <a:off x="1408575" y="438955"/>
            <a:ext cx="9336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28282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Встроенные функции в </a:t>
            </a:r>
            <a:r>
              <a:rPr lang="en-US" sz="3600" b="1" dirty="0">
                <a:solidFill>
                  <a:srgbClr val="28282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Python (zip)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79943A-439C-4AD3-BA47-6481CFC7DE37}"/>
              </a:ext>
            </a:extLst>
          </p:cNvPr>
          <p:cNvSpPr/>
          <p:nvPr/>
        </p:nvSpPr>
        <p:spPr>
          <a:xfrm>
            <a:off x="298360" y="1085286"/>
            <a:ext cx="11595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Функция </a:t>
            </a:r>
            <a:r>
              <a:rPr lang="ru-RU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zip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в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Python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создает итератор, который объединяет элементы из нескольких источников данных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F06E0A-2EC0-4EED-AC33-127A4C771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41" y="2203906"/>
            <a:ext cx="10155996" cy="30040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BA05EF-F5CD-4444-AE2E-AF925005E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41" y="5303860"/>
            <a:ext cx="11273308" cy="111518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3A9EAA-E069-477D-B977-3856920C7647}"/>
              </a:ext>
            </a:extLst>
          </p:cNvPr>
          <p:cNvSpPr/>
          <p:nvPr/>
        </p:nvSpPr>
        <p:spPr>
          <a:xfrm>
            <a:off x="298360" y="1829262"/>
            <a:ext cx="1981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ПРИМЕР_0</a:t>
            </a:r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ru-RU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76C447-0882-4ADE-A6E8-7D844A5BF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3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11891A4-0C99-43B1-8F1E-87F5F24687FF}"/>
              </a:ext>
            </a:extLst>
          </p:cNvPr>
          <p:cNvSpPr/>
          <p:nvPr/>
        </p:nvSpPr>
        <p:spPr>
          <a:xfrm>
            <a:off x="2724339" y="149824"/>
            <a:ext cx="6563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28282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Словари в </a:t>
            </a:r>
            <a:r>
              <a:rPr lang="en-US" sz="3600" b="1" dirty="0">
                <a:solidFill>
                  <a:srgbClr val="28282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Python (</a:t>
            </a:r>
            <a:r>
              <a:rPr lang="en-US" sz="3600" b="1" dirty="0" err="1">
                <a:solidFill>
                  <a:srgbClr val="28282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dict</a:t>
            </a:r>
            <a:r>
              <a:rPr lang="en-US" sz="3600" b="1" dirty="0">
                <a:solidFill>
                  <a:srgbClr val="28282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1C1345-7280-4CAD-93A5-486F2EC9D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987" y="3737660"/>
            <a:ext cx="3197113" cy="12997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637DA7-4825-41D3-B343-85DE8817D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43" y="2976732"/>
            <a:ext cx="4199921" cy="282161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E65015-A685-4E35-B35C-8D82EA0F5D2F}"/>
              </a:ext>
            </a:extLst>
          </p:cNvPr>
          <p:cNvSpPr/>
          <p:nvPr/>
        </p:nvSpPr>
        <p:spPr>
          <a:xfrm>
            <a:off x="330557" y="1147779"/>
            <a:ext cx="116596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Словарь 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dict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представляет собой структуру данных (которая ещё называется ассоциативный массив), предназначенную для хранения произвольных объектов с доступом по ключу. Данные в словаре хранятся в формате ключ – значение.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36041F-9876-4908-BF73-C22D4F4D9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78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527853-7EB1-45BB-BA76-0F4A4ABF4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F3C367-014F-4A77-95DB-DED592527A61}"/>
              </a:ext>
            </a:extLst>
          </p:cNvPr>
          <p:cNvSpPr txBox="1"/>
          <p:nvPr/>
        </p:nvSpPr>
        <p:spPr>
          <a:xfrm>
            <a:off x="1832986" y="252198"/>
            <a:ext cx="8516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Построение таблицы истинности в Python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6ADF01-A57D-431E-81D5-DCEC62C73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" y="1047448"/>
            <a:ext cx="9990448" cy="20579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C0BCECE-D917-4A04-B75E-03879B72C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7029" y="962236"/>
            <a:ext cx="1943100" cy="2143125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76E71EE-90E6-4155-9596-2EDF5535F954}"/>
              </a:ext>
            </a:extLst>
          </p:cNvPr>
          <p:cNvGrpSpPr/>
          <p:nvPr/>
        </p:nvGrpSpPr>
        <p:grpSpPr>
          <a:xfrm>
            <a:off x="191589" y="3302726"/>
            <a:ext cx="1952233" cy="3429000"/>
            <a:chOff x="7641464" y="3276600"/>
            <a:chExt cx="1952233" cy="3429000"/>
          </a:xfrm>
        </p:grpSpPr>
        <p:pic>
          <p:nvPicPr>
            <p:cNvPr id="18" name="Рисунок 17" descr="Молодой мальчик держатся за знак">
              <a:extLst>
                <a:ext uri="{FF2B5EF4-FFF2-40B4-BE49-F238E27FC236}">
                  <a16:creationId xmlns:a16="http://schemas.microsoft.com/office/drawing/2014/main" id="{36F0D451-121F-4432-9B13-B51A0E9F1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1464" y="3276600"/>
              <a:ext cx="1952233" cy="3429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7C0990-F648-4289-8DB2-491F086D1D19}"/>
                </a:ext>
              </a:extLst>
            </p:cNvPr>
            <p:cNvSpPr txBox="1"/>
            <p:nvPr/>
          </p:nvSpPr>
          <p:spPr>
            <a:xfrm>
              <a:off x="7719738" y="3276600"/>
              <a:ext cx="179568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FF0000"/>
                  </a:solidFill>
                  <a:latin typeface="Miama Nueva" panose="02000603000000000000" pitchFamily="2" charset="-52"/>
                </a:rPr>
                <a:t>КАК</a:t>
              </a:r>
            </a:p>
            <a:p>
              <a:pPr algn="ctr"/>
              <a:r>
                <a:rPr lang="ru-RU" b="1" dirty="0">
                  <a:solidFill>
                    <a:srgbClr val="FF0000"/>
                  </a:solidFill>
                  <a:latin typeface="Miama Nueva" panose="02000603000000000000" pitchFamily="2" charset="-52"/>
                </a:rPr>
                <a:t>СДЕЛАТЬ</a:t>
              </a:r>
            </a:p>
            <a:p>
              <a:pPr algn="ctr"/>
              <a:r>
                <a:rPr lang="ru-RU" b="1" dirty="0">
                  <a:solidFill>
                    <a:srgbClr val="FF0000"/>
                  </a:solidFill>
                  <a:latin typeface="Miama Nueva" panose="02000603000000000000" pitchFamily="2" charset="-52"/>
                </a:rPr>
                <a:t>КРАСИВО?</a:t>
              </a: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B39D55C-3969-480C-A33E-948364414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5027" y="3353102"/>
            <a:ext cx="5628081" cy="253572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D2227B6-17D9-484B-AB5C-C2FB36307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7029" y="3353102"/>
            <a:ext cx="1485900" cy="245745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79EA10C-0634-4059-9863-C5F99A53F0FE}"/>
              </a:ext>
            </a:extLst>
          </p:cNvPr>
          <p:cNvGrpSpPr/>
          <p:nvPr/>
        </p:nvGrpSpPr>
        <p:grpSpPr>
          <a:xfrm>
            <a:off x="191589" y="3302726"/>
            <a:ext cx="1952233" cy="3429000"/>
            <a:chOff x="7641464" y="3276600"/>
            <a:chExt cx="1952233" cy="3429000"/>
          </a:xfrm>
        </p:grpSpPr>
        <p:pic>
          <p:nvPicPr>
            <p:cNvPr id="25" name="Рисунок 24" descr="Молодой мальчик держатся за знак">
              <a:extLst>
                <a:ext uri="{FF2B5EF4-FFF2-40B4-BE49-F238E27FC236}">
                  <a16:creationId xmlns:a16="http://schemas.microsoft.com/office/drawing/2014/main" id="{5910FAB4-E85A-49D8-AFED-718C30F64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1464" y="3276600"/>
              <a:ext cx="1952233" cy="34290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DC1FEF-08DE-4287-8F15-134C1C6CBC55}"/>
                </a:ext>
              </a:extLst>
            </p:cNvPr>
            <p:cNvSpPr txBox="1"/>
            <p:nvPr/>
          </p:nvSpPr>
          <p:spPr>
            <a:xfrm>
              <a:off x="7644397" y="3276600"/>
              <a:ext cx="19463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FF0000"/>
                  </a:solidFill>
                  <a:latin typeface="Miama Nueva" panose="02000603000000000000" pitchFamily="2" charset="-52"/>
                </a:rPr>
                <a:t>А</a:t>
              </a:r>
            </a:p>
            <a:p>
              <a:pPr algn="ctr"/>
              <a:r>
                <a:rPr lang="ru-RU" b="1" dirty="0">
                  <a:solidFill>
                    <a:srgbClr val="FF0000"/>
                  </a:solidFill>
                  <a:latin typeface="Miama Nueva" panose="02000603000000000000" pitchFamily="2" charset="-52"/>
                </a:rPr>
                <a:t>МОЖНО ПО</a:t>
              </a:r>
            </a:p>
            <a:p>
              <a:pPr algn="ctr"/>
              <a:r>
                <a:rPr lang="ru-RU" b="1" dirty="0">
                  <a:solidFill>
                    <a:srgbClr val="FF0000"/>
                  </a:solidFill>
                  <a:latin typeface="Miama Nueva" panose="02000603000000000000" pitchFamily="2" charset="-52"/>
                </a:rPr>
                <a:t>ДРУГОМУ?</a:t>
              </a:r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81415EA-685E-4834-93DD-5EF0319E5D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2093" y="3377391"/>
            <a:ext cx="6678905" cy="178679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788810B-09BF-4027-8A68-8DDF8F98FC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7028" y="3418757"/>
            <a:ext cx="1608831" cy="23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527853-7EB1-45BB-BA76-0F4A4ABF4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1558E3D-99BC-4E80-9AD8-8B20D68A5498}"/>
              </a:ext>
            </a:extLst>
          </p:cNvPr>
          <p:cNvSpPr/>
          <p:nvPr/>
        </p:nvSpPr>
        <p:spPr>
          <a:xfrm>
            <a:off x="3027285" y="1331650"/>
            <a:ext cx="6418556" cy="630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B5CEBB-992C-4D31-A90B-8DBAE36E7638}"/>
              </a:ext>
            </a:extLst>
          </p:cNvPr>
          <p:cNvSpPr/>
          <p:nvPr/>
        </p:nvSpPr>
        <p:spPr>
          <a:xfrm>
            <a:off x="2882199" y="4580879"/>
            <a:ext cx="6418556" cy="437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EDCAEC-B213-42E3-9B8D-A412375BCD02}"/>
              </a:ext>
            </a:extLst>
          </p:cNvPr>
          <p:cNvSpPr txBox="1"/>
          <p:nvPr/>
        </p:nvSpPr>
        <p:spPr>
          <a:xfrm>
            <a:off x="539930" y="546820"/>
            <a:ext cx="113901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Напишите программу, которая строит таблицу истинности 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для логического выражения: </a:t>
            </a:r>
          </a:p>
          <a:p>
            <a:pPr indent="1254125"/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А)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(w → z) ∧ ((y → x) ≡ (z → y))</a:t>
            </a:r>
          </a:p>
          <a:p>
            <a:pPr indent="1254125"/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Б)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(y → x) ∧ ¬z ∧ w.</a:t>
            </a:r>
            <a:endParaRPr lang="ru-RU" sz="2400" b="1" i="0" dirty="0">
              <a:solidFill>
                <a:srgbClr val="222222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indent="1254125"/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B)</a:t>
            </a:r>
            <a:r>
              <a:rPr lang="en-US" sz="2400" b="1" dirty="0">
                <a:solidFill>
                  <a:srgbClr val="2222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(¬x ∧ y ∧ z) ∨ (¬x ∧ ¬y ∧ z) ∨ (¬x ∧ ¬y ∧ ¬z)</a:t>
            </a:r>
          </a:p>
          <a:p>
            <a:pPr indent="1254125"/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Г)</a:t>
            </a:r>
            <a:r>
              <a:rPr lang="pl-PL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¬(y → ¬(z → w)) → (¬z → (¬w ≡ x))</a:t>
            </a:r>
            <a:r>
              <a:rPr lang="en-US" sz="2400" b="1" dirty="0">
                <a:solidFill>
                  <a:srgbClr val="2222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40B2C9-68C7-4FC6-BBAE-442A16E8C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30" y="3021875"/>
            <a:ext cx="780187" cy="35352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BAC0BE-E073-48A8-B568-704A7C4884CA}"/>
              </a:ext>
            </a:extLst>
          </p:cNvPr>
          <p:cNvSpPr txBox="1"/>
          <p:nvPr/>
        </p:nvSpPr>
        <p:spPr>
          <a:xfrm>
            <a:off x="768761" y="2652543"/>
            <a:ext cx="32252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</a:t>
            </a:r>
            <a:endParaRPr lang="ru-RU" dirty="0"/>
          </a:p>
        </p:txBody>
      </p:sp>
      <p:pic>
        <p:nvPicPr>
          <p:cNvPr id="11" name="111">
            <a:hlinkClick r:id="" action="ppaction://media"/>
            <a:extLst>
              <a:ext uri="{FF2B5EF4-FFF2-40B4-BE49-F238E27FC236}">
                <a16:creationId xmlns:a16="http://schemas.microsoft.com/office/drawing/2014/main" id="{1F10DA8A-87C5-4548-B57E-38DED44F9F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43100" y="2884532"/>
            <a:ext cx="4896753" cy="367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8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EDD695-95F0-4BE7-BB48-3464E2506423}"/>
              </a:ext>
            </a:extLst>
          </p:cNvPr>
          <p:cNvSpPr txBox="1"/>
          <p:nvPr/>
        </p:nvSpPr>
        <p:spPr>
          <a:xfrm>
            <a:off x="176903" y="682581"/>
            <a:ext cx="12015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Напишите программу, которая проверяет равны ли следующие булевы функции: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E0899E-DBD8-4532-939B-2C5690F762F8}"/>
                  </a:ext>
                </a:extLst>
              </p:cNvPr>
              <p:cNvSpPr txBox="1"/>
              <p:nvPr/>
            </p:nvSpPr>
            <p:spPr>
              <a:xfrm>
                <a:off x="2163706" y="1513578"/>
                <a:ext cx="7514814" cy="48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∨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∨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⟶(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∨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∨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E0899E-DBD8-4532-939B-2C5690F76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06" y="1513578"/>
                <a:ext cx="7514814" cy="4863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108047-2F04-4AC2-B1F0-770FC75A9592}"/>
                  </a:ext>
                </a:extLst>
              </p:cNvPr>
              <p:cNvSpPr txBox="1"/>
              <p:nvPr/>
            </p:nvSpPr>
            <p:spPr>
              <a:xfrm>
                <a:off x="2163706" y="2101399"/>
                <a:ext cx="39414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↔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108047-2F04-4AC2-B1F0-770FC75A9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06" y="2101399"/>
                <a:ext cx="394140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EA6C1A-45C7-4B07-B87C-335C5DA62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55" y="2633755"/>
            <a:ext cx="9228477" cy="28526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98A384-FF7E-4F52-B889-BADF06E7A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5684" y="4168084"/>
            <a:ext cx="2714625" cy="2352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D4ED0B-AA95-4B5B-B6A4-74DCFBC71B73}"/>
              </a:ext>
            </a:extLst>
          </p:cNvPr>
          <p:cNvSpPr txBox="1"/>
          <p:nvPr/>
        </p:nvSpPr>
        <p:spPr>
          <a:xfrm>
            <a:off x="1549435" y="1545878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a)</a:t>
            </a:r>
            <a:endParaRPr lang="ru-RU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4EFF62-B4E8-46A5-AC99-230FDAD3E5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25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EDD695-95F0-4BE7-BB48-3464E2506423}"/>
              </a:ext>
            </a:extLst>
          </p:cNvPr>
          <p:cNvSpPr txBox="1"/>
          <p:nvPr/>
        </p:nvSpPr>
        <p:spPr>
          <a:xfrm>
            <a:off x="176903" y="682581"/>
            <a:ext cx="12015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Напишите программу, которая проверяет равны ли следующие булевы функции: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E0899E-DBD8-4532-939B-2C5690F762F8}"/>
                  </a:ext>
                </a:extLst>
              </p:cNvPr>
              <p:cNvSpPr txBox="1"/>
              <p:nvPr/>
            </p:nvSpPr>
            <p:spPr>
              <a:xfrm>
                <a:off x="1706976" y="1685900"/>
                <a:ext cx="5081776" cy="48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¬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∨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∨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E0899E-DBD8-4532-939B-2C5690F76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976" y="1685900"/>
                <a:ext cx="5081776" cy="4863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108047-2F04-4AC2-B1F0-770FC75A9592}"/>
                  </a:ext>
                </a:extLst>
              </p:cNvPr>
              <p:cNvSpPr txBox="1"/>
              <p:nvPr/>
            </p:nvSpPr>
            <p:spPr>
              <a:xfrm>
                <a:off x="1706976" y="2344575"/>
                <a:ext cx="887348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sz="2800" dirty="0"/>
                  <a:t> (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sz="2800" dirty="0"/>
                  <a:t> (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108047-2F04-4AC2-B1F0-770FC75A9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976" y="2344575"/>
                <a:ext cx="8873488" cy="430887"/>
              </a:xfrm>
              <a:prstGeom prst="rect">
                <a:avLst/>
              </a:prstGeom>
              <a:blipFill>
                <a:blip r:embed="rId3"/>
                <a:stretch>
                  <a:fillRect t="-24286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3EAB27E-8DAC-47D1-92A5-717DE7E0B986}"/>
              </a:ext>
            </a:extLst>
          </p:cNvPr>
          <p:cNvSpPr txBox="1"/>
          <p:nvPr/>
        </p:nvSpPr>
        <p:spPr>
          <a:xfrm>
            <a:off x="1159451" y="1708235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б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ru-RU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936D61-C4F7-4D8C-95A8-B3C1AF712A73}"/>
              </a:ext>
            </a:extLst>
          </p:cNvPr>
          <p:cNvSpPr txBox="1"/>
          <p:nvPr/>
        </p:nvSpPr>
        <p:spPr>
          <a:xfrm>
            <a:off x="1159451" y="2853660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ru-RU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DE327E-EB37-4AA9-B50F-EEE44B2F5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976" y="2805263"/>
            <a:ext cx="9100715" cy="6327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350F25-A19D-4965-AE20-852119D83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976" y="3606459"/>
            <a:ext cx="10319411" cy="460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C72275-F833-4E2B-89AD-95F7B900732F}"/>
              </a:ext>
            </a:extLst>
          </p:cNvPr>
          <p:cNvSpPr txBox="1"/>
          <p:nvPr/>
        </p:nvSpPr>
        <p:spPr>
          <a:xfrm>
            <a:off x="1159451" y="3575193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ru-RU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FF4156-EB35-483E-B811-AEC173E51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976" y="4344960"/>
            <a:ext cx="8702923" cy="4069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733C7D-DA2C-429F-8CB7-4B2500D2F3ED}"/>
              </a:ext>
            </a:extLst>
          </p:cNvPr>
          <p:cNvSpPr txBox="1"/>
          <p:nvPr/>
        </p:nvSpPr>
        <p:spPr>
          <a:xfrm>
            <a:off x="1159451" y="4293070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е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ru-RU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17E776-BB14-4D84-9111-995B10BE8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976" y="5029697"/>
            <a:ext cx="8964274" cy="4069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79BDC1-B9BC-4107-ACD5-35F6572563FE}"/>
              </a:ext>
            </a:extLst>
          </p:cNvPr>
          <p:cNvSpPr txBox="1"/>
          <p:nvPr/>
        </p:nvSpPr>
        <p:spPr>
          <a:xfrm>
            <a:off x="1159451" y="4913400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ж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ru-RU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79A10B-B93B-4A85-8748-B2A532A2CE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6976" y="5657772"/>
            <a:ext cx="10123751" cy="4069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EF80E1F-2A6D-4864-9A89-4A69D70BA3AB}"/>
              </a:ext>
            </a:extLst>
          </p:cNvPr>
          <p:cNvSpPr txBox="1"/>
          <p:nvPr/>
        </p:nvSpPr>
        <p:spPr>
          <a:xfrm>
            <a:off x="1159451" y="5599623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ru-RU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17DB870-6DF7-4D59-B241-7221853BD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6976" y="6160028"/>
            <a:ext cx="3817886" cy="40692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540E8C3-B67B-4D25-BC73-F716EE744D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22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527853-7EB1-45BB-BA76-0F4A4ABF4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1558E3D-99BC-4E80-9AD8-8B20D68A5498}"/>
              </a:ext>
            </a:extLst>
          </p:cNvPr>
          <p:cNvSpPr/>
          <p:nvPr/>
        </p:nvSpPr>
        <p:spPr>
          <a:xfrm>
            <a:off x="3027285" y="1331650"/>
            <a:ext cx="6418556" cy="630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B5CEBB-992C-4D31-A90B-8DBAE36E7638}"/>
              </a:ext>
            </a:extLst>
          </p:cNvPr>
          <p:cNvSpPr/>
          <p:nvPr/>
        </p:nvSpPr>
        <p:spPr>
          <a:xfrm>
            <a:off x="2882199" y="4580879"/>
            <a:ext cx="6418556" cy="437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45973B-061A-456B-9EB8-36E89AB3E03A}"/>
              </a:ext>
            </a:extLst>
          </p:cNvPr>
          <p:cNvSpPr/>
          <p:nvPr/>
        </p:nvSpPr>
        <p:spPr>
          <a:xfrm>
            <a:off x="4521426" y="159759"/>
            <a:ext cx="2653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Содержание</a:t>
            </a:r>
            <a:endParaRPr lang="ru-RU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64A042-157E-4CB9-B054-2FA717AEC610}"/>
              </a:ext>
            </a:extLst>
          </p:cNvPr>
          <p:cNvSpPr txBox="1"/>
          <p:nvPr/>
        </p:nvSpPr>
        <p:spPr>
          <a:xfrm>
            <a:off x="654627" y="1413164"/>
            <a:ext cx="618310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  <a:hlinkClick r:id="rId3" action="ppaction://hlinksldjump"/>
              </a:rPr>
              <a:t>Повторение пройденного или вспомнить все.</a:t>
            </a:r>
            <a:endParaRPr lang="ru-RU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800" b="1" dirty="0">
                <a:latin typeface="Courier New" panose="02070309020205020404" pitchFamily="49" charset="0"/>
                <a:cs typeface="Courier New" panose="02070309020205020404" pitchFamily="49" charset="0"/>
                <a:hlinkClick r:id="rId4" action="ppaction://hlinksldjump"/>
              </a:rPr>
              <a:t>Построение таблицы истинности в Python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  <a:hlinkClick r:id="rId5" action="ppaction://hlinksldjump"/>
              </a:rPr>
              <a:t>Логические задачи</a:t>
            </a:r>
            <a:endParaRPr lang="ru-RU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  <a:hlinkClick r:id="rId6" action="ppaction://hlinksldjump"/>
              </a:rPr>
              <a:t>Таблицы истинности в задачах ЕГЭ</a:t>
            </a:r>
            <a:endParaRPr lang="ru-RU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  <a:hlinkClick r:id="rId7" action="ppaction://hlinksldjump"/>
              </a:rPr>
              <a:t>Ответы</a:t>
            </a:r>
            <a:endParaRPr lang="ru-RU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800" b="1" dirty="0">
                <a:latin typeface="Courier New" panose="02070309020205020404" pitchFamily="49" charset="0"/>
                <a:cs typeface="Courier New" panose="02070309020205020404" pitchFamily="49" charset="0"/>
                <a:hlinkClick r:id="rId8" action="ppaction://hlinksldjump"/>
              </a:rPr>
              <a:t>Источники и литература.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857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3AF31C-AD67-4A2C-812A-210B2EEE1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9CA0CB-D851-4EA9-BA16-4BC216AC3DB7}"/>
              </a:ext>
            </a:extLst>
          </p:cNvPr>
          <p:cNvSpPr txBox="1"/>
          <p:nvPr/>
        </p:nvSpPr>
        <p:spPr>
          <a:xfrm>
            <a:off x="470262" y="329142"/>
            <a:ext cx="7907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Задача 1.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Найти число решений уравнения: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00FEDC-E788-4E51-868F-6E7893DB600F}"/>
                  </a:ext>
                </a:extLst>
              </p:cNvPr>
              <p:cNvSpPr txBox="1"/>
              <p:nvPr/>
            </p:nvSpPr>
            <p:spPr>
              <a:xfrm>
                <a:off x="2294396" y="1029789"/>
                <a:ext cx="614655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)⋀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⋀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⋀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00FEDC-E788-4E51-868F-6E7893DB6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96" y="1029789"/>
                <a:ext cx="6146554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6D29C9-E8FE-4998-A1C3-6AFDFF5E6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61" y="1699658"/>
            <a:ext cx="9432611" cy="34209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368A2A-E2A4-449F-B699-F32EFF724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2872" y="4908861"/>
            <a:ext cx="1346837" cy="127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34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3AF31C-AD67-4A2C-812A-210B2EEE1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B572C0-059B-4A16-A543-11BC0F120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65" y="227510"/>
            <a:ext cx="8717419" cy="35949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B40140-39C0-40BF-9F20-1222525CB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484" y="1057984"/>
            <a:ext cx="2610117" cy="5528886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0C2F537-D9C4-4E63-BF19-957FA337B681}"/>
              </a:ext>
            </a:extLst>
          </p:cNvPr>
          <p:cNvCxnSpPr/>
          <p:nvPr/>
        </p:nvCxnSpPr>
        <p:spPr>
          <a:xfrm>
            <a:off x="9324304" y="6272011"/>
            <a:ext cx="22795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E04EF53-5FBE-403D-93F0-201CF73329F8}"/>
              </a:ext>
            </a:extLst>
          </p:cNvPr>
          <p:cNvCxnSpPr/>
          <p:nvPr/>
        </p:nvCxnSpPr>
        <p:spPr>
          <a:xfrm>
            <a:off x="9324304" y="1478924"/>
            <a:ext cx="22795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05A232-1301-4376-8DE6-D742C2419F88}"/>
                  </a:ext>
                </a:extLst>
              </p:cNvPr>
              <p:cNvSpPr txBox="1"/>
              <p:nvPr/>
            </p:nvSpPr>
            <p:spPr>
              <a:xfrm>
                <a:off x="301788" y="3865820"/>
                <a:ext cx="5863881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Все “сомножители” имеют форму </a:t>
                </a:r>
                <a:r>
                  <a:rPr lang="ru-RU" sz="24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x</a:t>
                </a:r>
                <a:r>
                  <a:rPr lang="ru-RU" sz="2400" baseline="-250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i</a:t>
                </a:r>
                <a:r>
                  <a:rPr lang="ru-RU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 </m:t>
                    </m:r>
                  </m:oMath>
                </a14:m>
                <a:r>
                  <a:rPr lang="ru-RU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X</a:t>
                </a:r>
                <a:r>
                  <a:rPr lang="en-US" sz="2400" baseline="-250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i</a:t>
                </a:r>
                <a:r>
                  <a:rPr lang="ru-RU" sz="24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+</a:t>
                </a:r>
                <a:r>
                  <a:rPr lang="en-US" sz="2400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ru-RU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они должны быть равны 1. Это значит, что любые два соседних бита должны быть равны. Существует всего две таких цепочки:</a:t>
                </a:r>
              </a:p>
              <a:p>
                <a:pPr algn="ctr"/>
                <a:r>
                  <a:rPr lang="ru-RU" sz="2400" dirty="0">
                    <a:solidFill>
                      <a:srgbClr val="FF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000000,111111.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05A232-1301-4376-8DE6-D742C2419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88" y="3865820"/>
                <a:ext cx="5863881" cy="2677656"/>
              </a:xfrm>
              <a:prstGeom prst="rect">
                <a:avLst/>
              </a:prstGeom>
              <a:blipFill>
                <a:blip r:embed="rId5"/>
                <a:stretch>
                  <a:fillRect l="-1665" t="-1822" b="-43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350A51C-85E7-4854-B640-F13B5593D087}"/>
              </a:ext>
            </a:extLst>
          </p:cNvPr>
          <p:cNvGrpSpPr/>
          <p:nvPr/>
        </p:nvGrpSpPr>
        <p:grpSpPr>
          <a:xfrm>
            <a:off x="6612615" y="3157870"/>
            <a:ext cx="1952233" cy="3429000"/>
            <a:chOff x="7641464" y="3276600"/>
            <a:chExt cx="1952233" cy="3429000"/>
          </a:xfrm>
        </p:grpSpPr>
        <p:pic>
          <p:nvPicPr>
            <p:cNvPr id="18" name="Рисунок 17" descr="Молодой мальчик держатся за знак">
              <a:extLst>
                <a:ext uri="{FF2B5EF4-FFF2-40B4-BE49-F238E27FC236}">
                  <a16:creationId xmlns:a16="http://schemas.microsoft.com/office/drawing/2014/main" id="{79AD7A25-7822-4D2A-99AD-C379B03EF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1464" y="3276600"/>
              <a:ext cx="1952233" cy="3429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8356AB-6FCC-4EE8-AE91-BC3FD8175129}"/>
                </a:ext>
              </a:extLst>
            </p:cNvPr>
            <p:cNvSpPr txBox="1"/>
            <p:nvPr/>
          </p:nvSpPr>
          <p:spPr>
            <a:xfrm>
              <a:off x="7838360" y="3276600"/>
              <a:ext cx="155843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FF0000"/>
                  </a:solidFill>
                  <a:latin typeface="Miama Nueva" panose="02000603000000000000" pitchFamily="2" charset="-52"/>
                </a:rPr>
                <a:t>КАК</a:t>
              </a:r>
            </a:p>
            <a:p>
              <a:pPr algn="ctr"/>
              <a:r>
                <a:rPr lang="ru-RU" b="1" dirty="0">
                  <a:solidFill>
                    <a:srgbClr val="FF0000"/>
                  </a:solidFill>
                  <a:latin typeface="Miama Nueva" panose="02000603000000000000" pitchFamily="2" charset="-52"/>
                </a:rPr>
                <a:t>РЕШИТЬ</a:t>
              </a:r>
            </a:p>
            <a:p>
              <a:pPr algn="ctr"/>
              <a:r>
                <a:rPr lang="ru-RU" b="1" dirty="0">
                  <a:solidFill>
                    <a:srgbClr val="FF0000"/>
                  </a:solidFill>
                  <a:latin typeface="Miama Nueva" panose="02000603000000000000" pitchFamily="2" charset="-52"/>
                </a:rPr>
                <a:t>ИНАЧЕ?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1179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3AF31C-AD67-4A2C-812A-210B2EEE1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9CA0CB-D851-4EA9-BA16-4BC216AC3DB7}"/>
              </a:ext>
            </a:extLst>
          </p:cNvPr>
          <p:cNvSpPr txBox="1"/>
          <p:nvPr/>
        </p:nvSpPr>
        <p:spPr>
          <a:xfrm>
            <a:off x="470262" y="329142"/>
            <a:ext cx="7907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Задача 2.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Найти число решений уравнения: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4D3FE34-28DF-4699-BC39-E805FB7EB0D0}"/>
              </a:ext>
            </a:extLst>
          </p:cNvPr>
          <p:cNvGrpSpPr/>
          <p:nvPr/>
        </p:nvGrpSpPr>
        <p:grpSpPr>
          <a:xfrm>
            <a:off x="2294396" y="771722"/>
            <a:ext cx="6068008" cy="452236"/>
            <a:chOff x="2294396" y="1008440"/>
            <a:chExt cx="6068008" cy="4522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000FEDC-E788-4E51-868F-6E7893DB600F}"/>
                    </a:ext>
                  </a:extLst>
                </p:cNvPr>
                <p:cNvSpPr txBox="1"/>
                <p:nvPr/>
              </p:nvSpPr>
              <p:spPr>
                <a:xfrm>
                  <a:off x="2294396" y="1029789"/>
                  <a:ext cx="606800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)⋀</m:t>
                      </m:r>
                    </m:oMath>
                  </a14:m>
                  <a:r>
                    <a:rPr lang="en-US" sz="28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⋀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a14:m>
                  <a:endParaRPr lang="ru-RU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000FEDC-E788-4E51-868F-6E7893DB60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4396" y="1029789"/>
                  <a:ext cx="6068008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89186BAA-6E8F-41C7-A237-D0F299892067}"/>
                </a:ext>
              </a:extLst>
            </p:cNvPr>
            <p:cNvCxnSpPr/>
            <p:nvPr/>
          </p:nvCxnSpPr>
          <p:spPr>
            <a:xfrm>
              <a:off x="2498501" y="1029789"/>
              <a:ext cx="88864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8B480F65-51F9-4C9B-B708-F62D937CC775}"/>
                </a:ext>
              </a:extLst>
            </p:cNvPr>
            <p:cNvCxnSpPr/>
            <p:nvPr/>
          </p:nvCxnSpPr>
          <p:spPr>
            <a:xfrm>
              <a:off x="4183486" y="1029789"/>
              <a:ext cx="88864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6C8B844D-0ED6-4A29-9925-38DC02B5018E}"/>
                </a:ext>
              </a:extLst>
            </p:cNvPr>
            <p:cNvCxnSpPr/>
            <p:nvPr/>
          </p:nvCxnSpPr>
          <p:spPr>
            <a:xfrm>
              <a:off x="6398654" y="1008440"/>
              <a:ext cx="88864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2264A19-E54B-43AC-9BCD-929E9A69EE80}"/>
              </a:ext>
            </a:extLst>
          </p:cNvPr>
          <p:cNvSpPr txBox="1"/>
          <p:nvPr/>
        </p:nvSpPr>
        <p:spPr>
          <a:xfrm>
            <a:off x="470261" y="1233387"/>
            <a:ext cx="7907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Задача 3.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Найти число решений уравнения: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1282FD-696E-493D-9804-906BFCD6FA18}"/>
                  </a:ext>
                </a:extLst>
              </p:cNvPr>
              <p:cNvSpPr txBox="1"/>
              <p:nvPr/>
            </p:nvSpPr>
            <p:spPr>
              <a:xfrm>
                <a:off x="2317016" y="1666119"/>
                <a:ext cx="551022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ru-RU" sz="2800" dirty="0" smtClean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m:t>→</m:t>
                    </m:r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)⋀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ru-RU" sz="2800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m:t>→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)⋀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⋀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m:rPr>
                        <m:nor/>
                      </m:rPr>
                      <a:rPr lang="ru-RU" sz="2800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m:t>→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1282FD-696E-493D-9804-906BFCD6F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016" y="1666119"/>
                <a:ext cx="5510226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B5497B8-8766-41D2-8458-D1A9D2705909}"/>
              </a:ext>
            </a:extLst>
          </p:cNvPr>
          <p:cNvSpPr txBox="1"/>
          <p:nvPr/>
        </p:nvSpPr>
        <p:spPr>
          <a:xfrm>
            <a:off x="470261" y="2176707"/>
            <a:ext cx="7907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Задача 4.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Найти число решений уравнения: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24A223B-C214-40C3-AF9B-ADF02068F6EF}"/>
                  </a:ext>
                </a:extLst>
              </p:cNvPr>
              <p:cNvSpPr txBox="1"/>
              <p:nvPr/>
            </p:nvSpPr>
            <p:spPr>
              <a:xfrm>
                <a:off x="2167639" y="2645816"/>
                <a:ext cx="85740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⋀</m:t>
                          </m:r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ru-RU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24A223B-C214-40C3-AF9B-ADF02068F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639" y="2645816"/>
                <a:ext cx="8574014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486C650-8913-40BA-B555-480A768493F3}"/>
              </a:ext>
            </a:extLst>
          </p:cNvPr>
          <p:cNvSpPr txBox="1"/>
          <p:nvPr/>
        </p:nvSpPr>
        <p:spPr>
          <a:xfrm>
            <a:off x="470261" y="3126412"/>
            <a:ext cx="7907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Задача 5.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Найти число решений уравнения: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894B39-301D-4FD7-BD62-9E50262CC6A5}"/>
                  </a:ext>
                </a:extLst>
              </p:cNvPr>
              <p:cNvSpPr txBox="1"/>
              <p:nvPr/>
            </p:nvSpPr>
            <p:spPr>
              <a:xfrm>
                <a:off x="2317016" y="3627536"/>
                <a:ext cx="566334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∨</m:t>
                    </m:r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)⋀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∨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)⋀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⋀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m:rPr>
                        <m:nor/>
                      </m:rPr>
                      <a:rPr lang="ru-RU" sz="2800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m:t>→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894B39-301D-4FD7-BD62-9E50262CC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016" y="3627536"/>
                <a:ext cx="5663345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A3E2B8F-C2D6-4576-B059-6A9E11656518}"/>
              </a:ext>
            </a:extLst>
          </p:cNvPr>
          <p:cNvSpPr txBox="1"/>
          <p:nvPr/>
        </p:nvSpPr>
        <p:spPr>
          <a:xfrm>
            <a:off x="470261" y="4108163"/>
            <a:ext cx="7907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Задача 6.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Найти число решений уравнения: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843780F-243F-4786-B8EE-7484BEC789AD}"/>
                  </a:ext>
                </a:extLst>
              </p:cNvPr>
              <p:cNvSpPr txBox="1"/>
              <p:nvPr/>
            </p:nvSpPr>
            <p:spPr>
              <a:xfrm>
                <a:off x="2294396" y="4578509"/>
                <a:ext cx="818442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⋀</m:t>
                          </m:r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ru-RU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843780F-243F-4786-B8EE-7484BEC78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96" y="4578509"/>
                <a:ext cx="8184420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0FCD4FC-B9C9-45B6-9840-B9D4532DCA15}"/>
              </a:ext>
            </a:extLst>
          </p:cNvPr>
          <p:cNvSpPr txBox="1"/>
          <p:nvPr/>
        </p:nvSpPr>
        <p:spPr>
          <a:xfrm>
            <a:off x="504300" y="5048855"/>
            <a:ext cx="7907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Задача 7.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Найти число решений уравнения: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6FEB331-77F9-4BA2-9247-759BF3A460D0}"/>
                  </a:ext>
                </a:extLst>
              </p:cNvPr>
              <p:cNvSpPr txBox="1"/>
              <p:nvPr/>
            </p:nvSpPr>
            <p:spPr>
              <a:xfrm>
                <a:off x="2317016" y="5549979"/>
                <a:ext cx="39398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6FEB331-77F9-4BA2-9247-759BF3A46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016" y="5549979"/>
                <a:ext cx="3939861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1218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E61DEA-37A9-49B5-AA84-287D4154C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3655BF-05C1-474F-A6DC-EA1ED4574C47}"/>
              </a:ext>
            </a:extLst>
          </p:cNvPr>
          <p:cNvSpPr txBox="1"/>
          <p:nvPr/>
        </p:nvSpPr>
        <p:spPr>
          <a:xfrm>
            <a:off x="348342" y="190642"/>
            <a:ext cx="9771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Задача 8. </a:t>
            </a:r>
            <a:r>
              <a:rPr lang="ru-R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Найти число решений системы уравнений: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84620E-CF1B-4AED-9007-3DC8D3AB6C44}"/>
                  </a:ext>
                </a:extLst>
              </p:cNvPr>
              <p:cNvSpPr txBox="1"/>
              <p:nvPr/>
            </p:nvSpPr>
            <p:spPr>
              <a:xfrm>
                <a:off x="2294396" y="849024"/>
                <a:ext cx="494468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)⋀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84620E-CF1B-4AED-9007-3DC8D3AB6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96" y="849024"/>
                <a:ext cx="4944687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E27D6A-8E92-4E6A-8B34-A86D8BBF8D6E}"/>
                  </a:ext>
                </a:extLst>
              </p:cNvPr>
              <p:cNvSpPr txBox="1"/>
              <p:nvPr/>
            </p:nvSpPr>
            <p:spPr>
              <a:xfrm>
                <a:off x="2294395" y="1279911"/>
                <a:ext cx="592040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¬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(¬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)⋀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(¬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E27D6A-8E92-4E6A-8B34-A86D8BBF8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95" y="1279911"/>
                <a:ext cx="5920403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379792-8CBF-44E2-BEB7-FF5717501CD4}"/>
                  </a:ext>
                </a:extLst>
              </p:cNvPr>
              <p:cNvSpPr txBox="1"/>
              <p:nvPr/>
            </p:nvSpPr>
            <p:spPr>
              <a:xfrm>
                <a:off x="2294395" y="1784404"/>
                <a:ext cx="634372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)⋀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)⋀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379792-8CBF-44E2-BEB7-FF5717501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95" y="1784404"/>
                <a:ext cx="6343724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Левая фигурная скобка 7">
            <a:extLst>
              <a:ext uri="{FF2B5EF4-FFF2-40B4-BE49-F238E27FC236}">
                <a16:creationId xmlns:a16="http://schemas.microsoft.com/office/drawing/2014/main" id="{794EF446-52E6-42BF-8CAE-AAFEBD0CBC05}"/>
              </a:ext>
            </a:extLst>
          </p:cNvPr>
          <p:cNvSpPr/>
          <p:nvPr/>
        </p:nvSpPr>
        <p:spPr>
          <a:xfrm>
            <a:off x="2072640" y="766354"/>
            <a:ext cx="418011" cy="1541417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F0255C-38EC-44BE-8E87-8B3FB072D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24534">
            <a:off x="9064164" y="921949"/>
            <a:ext cx="2538828" cy="591006"/>
          </a:xfrm>
          <a:prstGeom prst="rect">
            <a:avLst/>
          </a:prstGeom>
        </p:spPr>
      </p:pic>
      <p:sp>
        <p:nvSpPr>
          <p:cNvPr id="11" name="Стрелка: влево 10">
            <a:extLst>
              <a:ext uri="{FF2B5EF4-FFF2-40B4-BE49-F238E27FC236}">
                <a16:creationId xmlns:a16="http://schemas.microsoft.com/office/drawing/2014/main" id="{4C0EA291-C8DD-4A47-9FA9-0DFA329372A8}"/>
              </a:ext>
            </a:extLst>
          </p:cNvPr>
          <p:cNvSpPr/>
          <p:nvPr/>
        </p:nvSpPr>
        <p:spPr>
          <a:xfrm rot="21271323">
            <a:off x="8300260" y="1347193"/>
            <a:ext cx="507150" cy="2353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48A548-A8AC-45AC-8D58-28BE3E2752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562" y="2448693"/>
            <a:ext cx="10810875" cy="38576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D5F5EF4-5D95-438F-BC67-9DD98EF59A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83" y="6008976"/>
            <a:ext cx="762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20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81B253-4A1F-40FA-9BB2-A453D05A2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87628F-E388-4050-97D9-D879539B8BD9}"/>
              </a:ext>
            </a:extLst>
          </p:cNvPr>
          <p:cNvSpPr txBox="1"/>
          <p:nvPr/>
        </p:nvSpPr>
        <p:spPr>
          <a:xfrm>
            <a:off x="548689" y="282975"/>
            <a:ext cx="9616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Задача </a:t>
            </a:r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Найти число решений системы уравнений: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A20C08-5DA3-4F1D-B57B-9472B45B509D}"/>
                  </a:ext>
                </a:extLst>
              </p:cNvPr>
              <p:cNvSpPr txBox="1"/>
              <p:nvPr/>
            </p:nvSpPr>
            <p:spPr>
              <a:xfrm>
                <a:off x="2294396" y="849024"/>
                <a:ext cx="622458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(¬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A20C08-5DA3-4F1D-B57B-9472B45B5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96" y="849024"/>
                <a:ext cx="6224589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231E1B-BA96-47EA-9E75-A3B812244782}"/>
                  </a:ext>
                </a:extLst>
              </p:cNvPr>
              <p:cNvSpPr txBox="1"/>
              <p:nvPr/>
            </p:nvSpPr>
            <p:spPr>
              <a:xfrm>
                <a:off x="2234641" y="1384295"/>
                <a:ext cx="62443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(¬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231E1B-BA96-47EA-9E75-A3B812244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641" y="1384295"/>
                <a:ext cx="6244338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C4AC95-5E4C-443D-98A6-B7D93579E731}"/>
              </a:ext>
            </a:extLst>
          </p:cNvPr>
          <p:cNvSpPr txBox="1"/>
          <p:nvPr/>
        </p:nvSpPr>
        <p:spPr>
          <a:xfrm>
            <a:off x="2457709" y="1815182"/>
            <a:ext cx="591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D0FE42-79FE-4D7A-849E-39CB6BEEB6A0}"/>
                  </a:ext>
                </a:extLst>
              </p:cNvPr>
              <p:cNvSpPr txBox="1"/>
              <p:nvPr/>
            </p:nvSpPr>
            <p:spPr>
              <a:xfrm>
                <a:off x="2275014" y="2246069"/>
                <a:ext cx="62443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ru-RU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(¬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D0FE42-79FE-4D7A-849E-39CB6BEEB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5014" y="2246069"/>
                <a:ext cx="624433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54517-60E0-4FF6-8C45-DDA2E2B2EF00}"/>
                  </a:ext>
                </a:extLst>
              </p:cNvPr>
              <p:cNvSpPr txBox="1"/>
              <p:nvPr/>
            </p:nvSpPr>
            <p:spPr>
              <a:xfrm>
                <a:off x="2275014" y="2781340"/>
                <a:ext cx="385317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(¬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54517-60E0-4FF6-8C45-DDA2E2B2E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5014" y="2781340"/>
                <a:ext cx="3853170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F0B35B-2ED4-4C77-A8E9-040A33FAECDF}"/>
                  </a:ext>
                </a:extLst>
              </p:cNvPr>
              <p:cNvSpPr txBox="1"/>
              <p:nvPr/>
            </p:nvSpPr>
            <p:spPr>
              <a:xfrm>
                <a:off x="2294396" y="3271713"/>
                <a:ext cx="23160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(¬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F0B35B-2ED4-4C77-A8E9-040A33FAE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96" y="3271713"/>
                <a:ext cx="2316019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Левая фигурная скобка 9">
            <a:extLst>
              <a:ext uri="{FF2B5EF4-FFF2-40B4-BE49-F238E27FC236}">
                <a16:creationId xmlns:a16="http://schemas.microsoft.com/office/drawing/2014/main" id="{ED64139E-D463-4108-8440-552EE482A899}"/>
              </a:ext>
            </a:extLst>
          </p:cNvPr>
          <p:cNvSpPr/>
          <p:nvPr/>
        </p:nvSpPr>
        <p:spPr>
          <a:xfrm>
            <a:off x="1846217" y="849024"/>
            <a:ext cx="705394" cy="293049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129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C0C1318-492B-4DFA-8212-A2869F96E6C6}"/>
              </a:ext>
            </a:extLst>
          </p:cNvPr>
          <p:cNvSpPr/>
          <p:nvPr/>
        </p:nvSpPr>
        <p:spPr>
          <a:xfrm>
            <a:off x="3541949" y="773535"/>
            <a:ext cx="5421612" cy="13608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68360"/>
              </a:avLst>
            </a:prstTxWarp>
            <a:spAutoFit/>
          </a:bodyPr>
          <a:lstStyle/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Кто разбил окно?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Ералаш № 47 Бразильская система (1) (1) (1) (1) (1)">
            <a:hlinkClick r:id="" action="ppaction://media"/>
            <a:extLst>
              <a:ext uri="{FF2B5EF4-FFF2-40B4-BE49-F238E27FC236}">
                <a16:creationId xmlns:a16="http://schemas.microsoft.com/office/drawing/2014/main" id="{E4548763-3FAF-407C-B2A3-72227B8CFC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4755" y="1589180"/>
            <a:ext cx="6096000" cy="3429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527853-7EB1-45BB-BA76-0F4A4ABF4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1558E3D-99BC-4E80-9AD8-8B20D68A5498}"/>
              </a:ext>
            </a:extLst>
          </p:cNvPr>
          <p:cNvSpPr/>
          <p:nvPr/>
        </p:nvSpPr>
        <p:spPr>
          <a:xfrm>
            <a:off x="3027285" y="1331650"/>
            <a:ext cx="6418556" cy="630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B5CEBB-992C-4D31-A90B-8DBAE36E7638}"/>
              </a:ext>
            </a:extLst>
          </p:cNvPr>
          <p:cNvSpPr/>
          <p:nvPr/>
        </p:nvSpPr>
        <p:spPr>
          <a:xfrm>
            <a:off x="2882199" y="4580879"/>
            <a:ext cx="6418556" cy="437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2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13D824-0CC2-45DF-A24E-95073D8DF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A8EF0F-B587-492F-A045-FD98F3A31E12}"/>
              </a:ext>
            </a:extLst>
          </p:cNvPr>
          <p:cNvSpPr txBox="1"/>
          <p:nvPr/>
        </p:nvSpPr>
        <p:spPr>
          <a:xfrm>
            <a:off x="261870" y="257955"/>
            <a:ext cx="1166825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Один из трех братьев Витя, Толя, Коля разбил окно. </a:t>
            </a:r>
          </a:p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В разговоре участвуют еще двое братьев — Андрей и Дима.</a:t>
            </a:r>
          </a:p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—	Это мог сделать только или Витя, или Толя, — сказал Андрей.</a:t>
            </a:r>
          </a:p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—	Я окно не разбивал, — возразил Витя, — и Коля тоже.</a:t>
            </a:r>
          </a:p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—	Вы оба говорите неправду, — заявил Толя.</a:t>
            </a:r>
          </a:p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—	Нет, Толя, один из них сказал правду, а другой сказал неправду, — возразил Дима.</a:t>
            </a:r>
          </a:p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—	Ты, Дима, не прав, — вмешался Коля.</a:t>
            </a:r>
          </a:p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Их отец, которому, конечно, можно доверять, уверен, что трое братьев сказали правду. Кто разбил окно?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CBA29A-FC01-4406-BE82-224621BEEF8F}"/>
              </a:ext>
            </a:extLst>
          </p:cNvPr>
          <p:cNvSpPr txBox="1"/>
          <p:nvPr/>
        </p:nvSpPr>
        <p:spPr>
          <a:xfrm>
            <a:off x="284408" y="4333577"/>
            <a:ext cx="116457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Решение.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Введем обозначения для высказываний:</a:t>
            </a:r>
          </a:p>
          <a:p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В: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«Витя разбил окно»;</a:t>
            </a:r>
          </a:p>
          <a:p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Т: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«Толя разбил окно»;</a:t>
            </a:r>
          </a:p>
          <a:p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К: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«Коля разбил окно».</a:t>
            </a:r>
          </a:p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Тогда высказывания братьев можно записать в символической форме следующим образом:</a:t>
            </a:r>
          </a:p>
        </p:txBody>
      </p:sp>
    </p:spTree>
    <p:extLst>
      <p:ext uri="{BB962C8B-B14F-4D97-AF65-F5344CB8AC3E}">
        <p14:creationId xmlns:p14="http://schemas.microsoft.com/office/powerpoint/2010/main" val="2569568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1B5773-2EC5-4AA9-8B77-1DE30DDA3E67}"/>
              </a:ext>
            </a:extLst>
          </p:cNvPr>
          <p:cNvSpPr txBox="1"/>
          <p:nvPr/>
        </p:nvSpPr>
        <p:spPr>
          <a:xfrm>
            <a:off x="657896" y="3688604"/>
            <a:ext cx="114525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—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Нет, Толя, один из них сказал правду, а другой сказал неправду, — возразил Дима.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0C0FB7-8C7E-4EB8-967C-E93A58981776}"/>
              </a:ext>
            </a:extLst>
          </p:cNvPr>
          <p:cNvSpPr txBox="1"/>
          <p:nvPr/>
        </p:nvSpPr>
        <p:spPr>
          <a:xfrm>
            <a:off x="3388214" y="4660130"/>
            <a:ext cx="5116136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D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 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∨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 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0B774-7711-470D-8CA8-AAD0A0A23F9B}"/>
              </a:ext>
            </a:extLst>
          </p:cNvPr>
          <p:cNvSpPr txBox="1"/>
          <p:nvPr/>
        </p:nvSpPr>
        <p:spPr>
          <a:xfrm>
            <a:off x="657896" y="5323879"/>
            <a:ext cx="85032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—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Ты, Дима, не прав, — вмешался Коля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882215-CCC3-47B2-A2B2-29172E7A1346}"/>
              </a:ext>
            </a:extLst>
          </p:cNvPr>
          <p:cNvSpPr txBox="1"/>
          <p:nvPr/>
        </p:nvSpPr>
        <p:spPr>
          <a:xfrm>
            <a:off x="2515673" y="5910171"/>
            <a:ext cx="716065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D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 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∨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 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722AA6-DA98-4B2C-A818-FE5D26662182}"/>
              </a:ext>
            </a:extLst>
          </p:cNvPr>
          <p:cNvSpPr txBox="1"/>
          <p:nvPr/>
        </p:nvSpPr>
        <p:spPr>
          <a:xfrm>
            <a:off x="4731912" y="655263"/>
            <a:ext cx="2347175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А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∨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T;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7B6599-6EBD-459D-8D51-0E9FECD633CB}"/>
              </a:ext>
            </a:extLst>
          </p:cNvPr>
          <p:cNvSpPr txBox="1"/>
          <p:nvPr/>
        </p:nvSpPr>
        <p:spPr>
          <a:xfrm>
            <a:off x="546280" y="1239841"/>
            <a:ext cx="11645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— Я окно не разбивал, — возразил Витя, — и Коля тоже.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FCBA3-8DF9-4864-A1D1-6FCAFF531F65}"/>
              </a:ext>
            </a:extLst>
          </p:cNvPr>
          <p:cNvSpPr txBox="1"/>
          <p:nvPr/>
        </p:nvSpPr>
        <p:spPr>
          <a:xfrm>
            <a:off x="4731912" y="1832665"/>
            <a:ext cx="2514602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В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 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8C7320-D969-4147-87EA-8A708E4DB0CA}"/>
              </a:ext>
            </a:extLst>
          </p:cNvPr>
          <p:cNvSpPr txBox="1"/>
          <p:nvPr/>
        </p:nvSpPr>
        <p:spPr>
          <a:xfrm>
            <a:off x="4731911" y="3165483"/>
            <a:ext cx="2514603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L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 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1BCB99-216E-42F2-809B-C279FEA91B2C}"/>
              </a:ext>
            </a:extLst>
          </p:cNvPr>
          <p:cNvSpPr txBox="1"/>
          <p:nvPr/>
        </p:nvSpPr>
        <p:spPr>
          <a:xfrm>
            <a:off x="546279" y="2510438"/>
            <a:ext cx="11645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— Вы оба говорите неправду, — заявил Толя.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939D34-A050-425E-BDD2-AAAEF2A3B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FF2A8F-2B3B-4706-BA84-3141EA4901FF}"/>
              </a:ext>
            </a:extLst>
          </p:cNvPr>
          <p:cNvSpPr txBox="1"/>
          <p:nvPr/>
        </p:nvSpPr>
        <p:spPr>
          <a:xfrm>
            <a:off x="546279" y="185440"/>
            <a:ext cx="11383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— Это мог сделать только или Витя, или Толя, — сказал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Андрей.</a:t>
            </a:r>
          </a:p>
        </p:txBody>
      </p:sp>
    </p:spTree>
    <p:extLst>
      <p:ext uri="{BB962C8B-B14F-4D97-AF65-F5344CB8AC3E}">
        <p14:creationId xmlns:p14="http://schemas.microsoft.com/office/powerpoint/2010/main" val="2052449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0C0FB7-8C7E-4EB8-967C-E93A58981776}"/>
              </a:ext>
            </a:extLst>
          </p:cNvPr>
          <p:cNvSpPr txBox="1"/>
          <p:nvPr/>
        </p:nvSpPr>
        <p:spPr>
          <a:xfrm>
            <a:off x="430367" y="2582501"/>
            <a:ext cx="8507571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D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 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∨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 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≡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В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∨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 </a:t>
            </a:r>
            <a:r>
              <a:rPr lang="ru-RU" sz="2800" b="1" dirty="0">
                <a:solidFill>
                  <a:srgbClr val="FF0000"/>
                </a:solidFill>
              </a:rPr>
              <a:t>∧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К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882215-CCC3-47B2-A2B2-29172E7A1346}"/>
              </a:ext>
            </a:extLst>
          </p:cNvPr>
          <p:cNvSpPr txBox="1"/>
          <p:nvPr/>
        </p:nvSpPr>
        <p:spPr>
          <a:xfrm>
            <a:off x="430366" y="3312542"/>
            <a:ext cx="11559863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D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 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∨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 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≡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В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∨</a:t>
            </a:r>
            <a:r>
              <a:rPr lang="en-US" sz="2800" b="1" dirty="0">
                <a:solidFill>
                  <a:srgbClr val="FF0000"/>
                </a:solidFill>
              </a:rPr>
              <a:t> 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К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722AA6-DA98-4B2C-A818-FE5D26662182}"/>
              </a:ext>
            </a:extLst>
          </p:cNvPr>
          <p:cNvSpPr txBox="1"/>
          <p:nvPr/>
        </p:nvSpPr>
        <p:spPr>
          <a:xfrm>
            <a:off x="430368" y="418236"/>
            <a:ext cx="2347175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А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∨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T;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FCBA3-8DF9-4864-A1D1-6FCAFF531F65}"/>
              </a:ext>
            </a:extLst>
          </p:cNvPr>
          <p:cNvSpPr txBox="1"/>
          <p:nvPr/>
        </p:nvSpPr>
        <p:spPr>
          <a:xfrm>
            <a:off x="430368" y="1128859"/>
            <a:ext cx="2514602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В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 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8C7320-D969-4147-87EA-8A708E4DB0CA}"/>
              </a:ext>
            </a:extLst>
          </p:cNvPr>
          <p:cNvSpPr txBox="1"/>
          <p:nvPr/>
        </p:nvSpPr>
        <p:spPr>
          <a:xfrm>
            <a:off x="430367" y="1855680"/>
            <a:ext cx="11559864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L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 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en-US" sz="2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∨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T)</a:t>
            </a:r>
            <a:r>
              <a:rPr lang="ru-RU" sz="2800" b="1" dirty="0">
                <a:solidFill>
                  <a:srgbClr val="FF0000"/>
                </a:solidFill>
              </a:rPr>
              <a:t> ∧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en-US" sz="2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В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 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К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≡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 </a:t>
            </a:r>
            <a:r>
              <a:rPr lang="ru-RU" sz="2800" b="1" dirty="0">
                <a:solidFill>
                  <a:srgbClr val="FF0000"/>
                </a:solidFill>
              </a:rPr>
              <a:t>∧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В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К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11F27-32C3-4891-8CA5-710C6B18DBBC}"/>
              </a:ext>
            </a:extLst>
          </p:cNvPr>
          <p:cNvSpPr txBox="1"/>
          <p:nvPr/>
        </p:nvSpPr>
        <p:spPr>
          <a:xfrm>
            <a:off x="430365" y="4404180"/>
            <a:ext cx="115598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Отец, которому, конечно, можно доверять, уверен, что трое братьев сказали правду.</a:t>
            </a:r>
            <a:endParaRPr lang="en-US" sz="2400" b="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R="0" algn="l" rtl="0"/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Тогда образуем из высказываний </a:t>
            </a:r>
            <a:r>
              <a:rPr lang="en-US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A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V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L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D, 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М всевозможные конъюнкции по три высказывания</a:t>
            </a:r>
            <a:r>
              <a:rPr lang="ru-RU" sz="1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1393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44513F-5B50-4B4F-82F0-7763E202C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68" y="1206923"/>
            <a:ext cx="11225012" cy="236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3B4429-4217-4023-82A1-9E27560500E0}"/>
              </a:ext>
            </a:extLst>
          </p:cNvPr>
          <p:cNvSpPr txBox="1"/>
          <p:nvPr/>
        </p:nvSpPr>
        <p:spPr>
          <a:xfrm>
            <a:off x="430368" y="418236"/>
            <a:ext cx="2347175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А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∨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T;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62FDC-86B2-4196-A478-464738DC0232}"/>
              </a:ext>
            </a:extLst>
          </p:cNvPr>
          <p:cNvSpPr txBox="1"/>
          <p:nvPr/>
        </p:nvSpPr>
        <p:spPr>
          <a:xfrm>
            <a:off x="2993264" y="418236"/>
            <a:ext cx="2514602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В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 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D937F1-7083-47B0-AA1E-6C1C7092A1FD}"/>
              </a:ext>
            </a:extLst>
          </p:cNvPr>
          <p:cNvSpPr txBox="1"/>
          <p:nvPr/>
        </p:nvSpPr>
        <p:spPr>
          <a:xfrm>
            <a:off x="5770805" y="418236"/>
            <a:ext cx="3278748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L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 </a:t>
            </a:r>
            <a:r>
              <a:rPr lang="ru-RU" sz="2800" b="1" dirty="0">
                <a:solidFill>
                  <a:srgbClr val="FF0000"/>
                </a:solidFill>
              </a:rPr>
              <a:t>∧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В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К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B01992-470A-401F-9673-BC644FD99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553" y="3567323"/>
            <a:ext cx="2581880" cy="31990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EBB5D8-DCEE-4B3C-AC86-5755EA089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64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527853-7EB1-45BB-BA76-0F4A4ABF4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1558E3D-99BC-4E80-9AD8-8B20D68A5498}"/>
              </a:ext>
            </a:extLst>
          </p:cNvPr>
          <p:cNvSpPr/>
          <p:nvPr/>
        </p:nvSpPr>
        <p:spPr>
          <a:xfrm>
            <a:off x="3027285" y="1331650"/>
            <a:ext cx="6418556" cy="630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B5CEBB-992C-4D31-A90B-8DBAE36E7638}"/>
              </a:ext>
            </a:extLst>
          </p:cNvPr>
          <p:cNvSpPr/>
          <p:nvPr/>
        </p:nvSpPr>
        <p:spPr>
          <a:xfrm>
            <a:off x="2882199" y="4580879"/>
            <a:ext cx="6418556" cy="437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45A0236-F39E-472B-A285-1DC4C3F91CF3}"/>
              </a:ext>
            </a:extLst>
          </p:cNvPr>
          <p:cNvSpPr/>
          <p:nvPr/>
        </p:nvSpPr>
        <p:spPr>
          <a:xfrm>
            <a:off x="3825235" y="221420"/>
            <a:ext cx="3640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Вспомнить всё…</a:t>
            </a:r>
            <a:endParaRPr 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693494-DE9F-43DC-B84F-9958F5418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2" y="289203"/>
            <a:ext cx="1741715" cy="2439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9CCC74-BC3A-4184-9EA6-8DF53551C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253" y="1005196"/>
            <a:ext cx="8821102" cy="3151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CEA9C1-5E69-4117-96FD-753C53193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609" y="4482654"/>
            <a:ext cx="840105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84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3B4429-4217-4023-82A1-9E27560500E0}"/>
              </a:ext>
            </a:extLst>
          </p:cNvPr>
          <p:cNvSpPr txBox="1"/>
          <p:nvPr/>
        </p:nvSpPr>
        <p:spPr>
          <a:xfrm>
            <a:off x="430368" y="418236"/>
            <a:ext cx="2347175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А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∨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T;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62FDC-86B2-4196-A478-464738DC0232}"/>
              </a:ext>
            </a:extLst>
          </p:cNvPr>
          <p:cNvSpPr txBox="1"/>
          <p:nvPr/>
        </p:nvSpPr>
        <p:spPr>
          <a:xfrm>
            <a:off x="2993264" y="418236"/>
            <a:ext cx="2514602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В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 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B23874-42FB-46F2-B687-1B120A10880D}"/>
              </a:ext>
            </a:extLst>
          </p:cNvPr>
          <p:cNvSpPr txBox="1"/>
          <p:nvPr/>
        </p:nvSpPr>
        <p:spPr>
          <a:xfrm>
            <a:off x="5723587" y="418236"/>
            <a:ext cx="357496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В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∨</a:t>
            </a:r>
            <a:r>
              <a:rPr lang="en-US" sz="2800" b="1" dirty="0">
                <a:solidFill>
                  <a:srgbClr val="FF0000"/>
                </a:solidFill>
              </a:rPr>
              <a:t> 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К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00B3D3-6140-4F96-90A6-704C9B270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67" y="1385351"/>
            <a:ext cx="11420657" cy="24396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DECE2C-81DB-463E-BFF8-9C4531CD2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232" y="3825025"/>
            <a:ext cx="2448792" cy="2986332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CDE26FE5-ABDB-4C89-9BA4-653F243E0117}"/>
              </a:ext>
            </a:extLst>
          </p:cNvPr>
          <p:cNvSpPr/>
          <p:nvPr/>
        </p:nvSpPr>
        <p:spPr>
          <a:xfrm>
            <a:off x="10303098" y="4868214"/>
            <a:ext cx="244699" cy="270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A0ADB60-3041-427F-B82C-877BE8CA8A54}"/>
              </a:ext>
            </a:extLst>
          </p:cNvPr>
          <p:cNvSpPr/>
          <p:nvPr/>
        </p:nvSpPr>
        <p:spPr>
          <a:xfrm>
            <a:off x="10935392" y="4868214"/>
            <a:ext cx="244699" cy="270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182AD16-12A4-400E-8294-C1868494E733}"/>
              </a:ext>
            </a:extLst>
          </p:cNvPr>
          <p:cNvCxnSpPr/>
          <p:nvPr/>
        </p:nvCxnSpPr>
        <p:spPr>
          <a:xfrm>
            <a:off x="3348507" y="5003442"/>
            <a:ext cx="69545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0175B69-182D-4523-92D2-A2CCA2C275F7}"/>
              </a:ext>
            </a:extLst>
          </p:cNvPr>
          <p:cNvSpPr txBox="1"/>
          <p:nvPr/>
        </p:nvSpPr>
        <p:spPr>
          <a:xfrm>
            <a:off x="4883727" y="4480222"/>
            <a:ext cx="4051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ОКНО РАЗБИЛ ТОЛЯ !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212218-A067-4F66-9C52-814D78738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69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6F7E0C-D099-44E3-B7F6-C2D69A92C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717" y="1205049"/>
            <a:ext cx="3835020" cy="1711009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D54A7C5-0099-43DD-AFB0-91572B793E3B}"/>
              </a:ext>
            </a:extLst>
          </p:cNvPr>
          <p:cNvGrpSpPr/>
          <p:nvPr/>
        </p:nvGrpSpPr>
        <p:grpSpPr>
          <a:xfrm>
            <a:off x="7641464" y="3276600"/>
            <a:ext cx="1952233" cy="3429000"/>
            <a:chOff x="7641464" y="3276600"/>
            <a:chExt cx="1952233" cy="3429000"/>
          </a:xfrm>
        </p:grpSpPr>
        <p:pic>
          <p:nvPicPr>
            <p:cNvPr id="9" name="Рисунок 8" descr="Молодой мальчик держатся за знак">
              <a:extLst>
                <a:ext uri="{FF2B5EF4-FFF2-40B4-BE49-F238E27FC236}">
                  <a16:creationId xmlns:a16="http://schemas.microsoft.com/office/drawing/2014/main" id="{5530E9BE-7310-42D8-8331-1A4F29D8B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1464" y="3276600"/>
              <a:ext cx="1952233" cy="3429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B06A31-57E4-4221-8F4D-537AA93D26DD}"/>
                </a:ext>
              </a:extLst>
            </p:cNvPr>
            <p:cNvSpPr txBox="1"/>
            <p:nvPr/>
          </p:nvSpPr>
          <p:spPr>
            <a:xfrm>
              <a:off x="7742180" y="3276600"/>
              <a:ext cx="17508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FF0000"/>
                  </a:solidFill>
                  <a:latin typeface="Miama Nueva" panose="02000603000000000000" pitchFamily="2" charset="-52"/>
                </a:rPr>
                <a:t>КАК</a:t>
              </a:r>
            </a:p>
            <a:p>
              <a:pPr algn="ctr"/>
              <a:r>
                <a:rPr lang="ru-RU" b="1" dirty="0">
                  <a:solidFill>
                    <a:srgbClr val="FF0000"/>
                  </a:solidFill>
                  <a:latin typeface="Miama Nueva" panose="02000603000000000000" pitchFamily="2" charset="-52"/>
                </a:rPr>
                <a:t>СДЕЛАТЬ</a:t>
              </a:r>
            </a:p>
            <a:p>
              <a:pPr algn="ctr"/>
              <a:r>
                <a:rPr lang="ru-RU" b="1" dirty="0">
                  <a:solidFill>
                    <a:srgbClr val="FF0000"/>
                  </a:solidFill>
                  <a:latin typeface="Miama Nueva" panose="02000603000000000000" pitchFamily="2" charset="-52"/>
                </a:rPr>
                <a:t>КОРОЧЕ?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7A1877-7818-447E-9D66-002EF2E84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38112"/>
            <a:ext cx="5715000" cy="65817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FEA0C4-457D-4CE0-BC39-91D62A621E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2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F79269-580E-4060-B3BD-68A641A72EEE}"/>
              </a:ext>
            </a:extLst>
          </p:cNvPr>
          <p:cNvSpPr txBox="1"/>
          <p:nvPr/>
        </p:nvSpPr>
        <p:spPr>
          <a:xfrm>
            <a:off x="3142445" y="501632"/>
            <a:ext cx="882269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«Вернувшись домой,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Мегрэ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позвонил </a:t>
            </a:r>
          </a:p>
          <a:p>
            <a:pPr algn="just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на набережную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Орфевр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algn="just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—	Говорит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Мегрэ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. Есть новости?</a:t>
            </a:r>
          </a:p>
          <a:p>
            <a:pPr algn="just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—	Да, шеф. Поступили сообщения от инспекторов,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Торранс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установил, что если Франсуа был пьян, то либо Этьен убийца, либо Франсуа лжет.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Жуссье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считает, что или Этьен убийца, или Франсуа не был пьян и убийство произошло после полуночи.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D2937-A383-470D-A6A3-685BBDE480EF}"/>
              </a:ext>
            </a:extLst>
          </p:cNvPr>
          <p:cNvSpPr txBox="1"/>
          <p:nvPr/>
        </p:nvSpPr>
        <p:spPr>
          <a:xfrm>
            <a:off x="226857" y="6003124"/>
            <a:ext cx="11771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Какой вывод сделал комиссар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Мегрэ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7FA085-F4BC-469A-895C-55412756E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7" y="485544"/>
            <a:ext cx="2833092" cy="33169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01F645-281D-406F-91E9-DC7B46B5DA3F}"/>
              </a:ext>
            </a:extLst>
          </p:cNvPr>
          <p:cNvSpPr txBox="1"/>
          <p:nvPr/>
        </p:nvSpPr>
        <p:spPr>
          <a:xfrm>
            <a:off x="226857" y="3875567"/>
            <a:ext cx="117032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Инспектор Люка просил передать Вам, что если убийство произошло после полуночи, то либо Этьен убийца, либо Франсуа лжет. Затем звонила. ..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— Все. Спасибо. Этого достаточно. — Комиссар положил трубку. Он знал, что трезвый Франсуа никогда не лжет. Теперь он знал все».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1180D8C-DDF0-496C-8BA1-6C2CFD0DE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10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75D2937-A383-470D-A6A3-685BBDE480EF}"/>
              </a:ext>
            </a:extLst>
          </p:cNvPr>
          <p:cNvSpPr txBox="1"/>
          <p:nvPr/>
        </p:nvSpPr>
        <p:spPr>
          <a:xfrm>
            <a:off x="241476" y="212398"/>
            <a:ext cx="117573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Запишем, используя логические операции, высказывания инспекторов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Торранса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Жуссье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и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Люка.Введем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следующие элементарные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выссказывания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34891-00A5-4A99-A982-DF4296004CEC}"/>
              </a:ext>
            </a:extLst>
          </p:cNvPr>
          <p:cNvSpPr txBox="1"/>
          <p:nvPr/>
        </p:nvSpPr>
        <p:spPr>
          <a:xfrm>
            <a:off x="2839252" y="1455394"/>
            <a:ext cx="7553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400" b="1" i="0" u="none" strike="noStrike" dirty="0">
                <a:latin typeface="Courier New" panose="02070309020205020404" pitchFamily="49" charset="0"/>
              </a:rPr>
              <a:t>А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400" b="0" i="0" u="none" strike="noStrike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</a:rPr>
              <a:t>(Франсуа был пьян),</a:t>
            </a:r>
          </a:p>
          <a:p>
            <a:pPr marR="0" algn="l" rtl="0"/>
            <a:r>
              <a:rPr lang="ru-RU" sz="24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В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400" b="0" i="0" u="none" strike="noStrike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</a:rPr>
              <a:t>(Этьен убийца),</a:t>
            </a:r>
          </a:p>
          <a:p>
            <a:pPr marR="0" algn="l" rtl="0"/>
            <a:r>
              <a:rPr lang="ru-RU" sz="24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С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400" b="0" i="0" u="none" strike="noStrike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</a:rPr>
              <a:t>(Франсуа лжет),</a:t>
            </a:r>
          </a:p>
          <a:p>
            <a:pPr marR="0" algn="l" rtl="0"/>
            <a:r>
              <a:rPr lang="en-US" sz="24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D</a:t>
            </a:r>
            <a:r>
              <a:rPr lang="en-US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 </a:t>
            </a:r>
            <a:r>
              <a:rPr lang="ru-RU" sz="2400" b="0" i="0" u="none" strike="noStrike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</a:rPr>
              <a:t>(Убийство произошло после полуночи).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C7A903-9B1B-4615-AF8B-F67800AB3D37}"/>
              </a:ext>
            </a:extLst>
          </p:cNvPr>
          <p:cNvSpPr txBox="1"/>
          <p:nvPr/>
        </p:nvSpPr>
        <p:spPr>
          <a:xfrm>
            <a:off x="241476" y="3025054"/>
            <a:ext cx="115813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Т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орранс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установил, что если Франсуа был пьян, то либо Этьен убийца, либо Франсуа лжет.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26BD58-1A32-4F52-95BE-5A379D9DD10F}"/>
              </a:ext>
            </a:extLst>
          </p:cNvPr>
          <p:cNvSpPr txBox="1"/>
          <p:nvPr/>
        </p:nvSpPr>
        <p:spPr>
          <a:xfrm>
            <a:off x="5447762" y="3440552"/>
            <a:ext cx="3026537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Courier New" panose="02070309020205020404" pitchFamily="49" charset="0"/>
              </a:rPr>
              <a:t>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≡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 → (B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∨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11E2F-1035-4233-94A3-14163EEDFF74}"/>
              </a:ext>
            </a:extLst>
          </p:cNvPr>
          <p:cNvSpPr txBox="1"/>
          <p:nvPr/>
        </p:nvSpPr>
        <p:spPr>
          <a:xfrm>
            <a:off x="305335" y="4014032"/>
            <a:ext cx="115813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Ж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уссье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считает, что или Этьен убийца, или Франсуа не был пьян и убийство произошло после полуночи. 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D264A9-CE26-486D-A6BF-C4F733017175}"/>
              </a:ext>
            </a:extLst>
          </p:cNvPr>
          <p:cNvSpPr txBox="1"/>
          <p:nvPr/>
        </p:nvSpPr>
        <p:spPr>
          <a:xfrm>
            <a:off x="7003957" y="4439365"/>
            <a:ext cx="3105958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ourier New" panose="02070309020205020404" pitchFamily="49" charset="0"/>
              </a:rPr>
              <a:t>G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≡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∧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46B11B-41C1-4633-8D9B-919AD587951F}"/>
              </a:ext>
            </a:extLst>
          </p:cNvPr>
          <p:cNvSpPr txBox="1"/>
          <p:nvPr/>
        </p:nvSpPr>
        <p:spPr>
          <a:xfrm>
            <a:off x="305335" y="5003010"/>
            <a:ext cx="113242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Л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юка просил передать Вам, что если убийство произошло после полуночи, то либо Этьен убийца, либо Франсуа лжет. 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FC97E3-27BA-4066-B331-6AACDB847ACA}"/>
              </a:ext>
            </a:extLst>
          </p:cNvPr>
          <p:cNvSpPr txBox="1"/>
          <p:nvPr/>
        </p:nvSpPr>
        <p:spPr>
          <a:xfrm>
            <a:off x="3753115" y="5834007"/>
            <a:ext cx="293102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ourier New" panose="02070309020205020404" pitchFamily="49" charset="0"/>
              </a:rPr>
              <a:t>L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≡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 → (B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∨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18611D-6266-4777-A873-BFD185AE7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58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0B16091-6C4E-4018-A185-EE78E60632CE}"/>
              </a:ext>
            </a:extLst>
          </p:cNvPr>
          <p:cNvSpPr txBox="1"/>
          <p:nvPr/>
        </p:nvSpPr>
        <p:spPr>
          <a:xfrm>
            <a:off x="305870" y="234885"/>
            <a:ext cx="11722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</a:t>
            </a:r>
            <a:r>
              <a:rPr lang="ru-RU" sz="24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егрэ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знал, что трезвый Франсуа никогда не лжет.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8B8510-274D-4FCD-A1E3-943CD7B85AC2}"/>
              </a:ext>
            </a:extLst>
          </p:cNvPr>
          <p:cNvSpPr txBox="1"/>
          <p:nvPr/>
        </p:nvSpPr>
        <p:spPr>
          <a:xfrm>
            <a:off x="4746935" y="696550"/>
            <a:ext cx="223556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ourier New" panose="02070309020205020404" pitchFamily="49" charset="0"/>
              </a:rPr>
              <a:t>M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≡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35C457-3E6D-4273-939B-A8F921C27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21" y="1619880"/>
            <a:ext cx="8217125" cy="46650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567370-BAAF-451F-ACEE-FC07CFCE4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684" y="3952385"/>
            <a:ext cx="3221395" cy="1661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EB7333-B5DD-4D4D-8B41-F15730FC28BD}"/>
              </a:ext>
            </a:extLst>
          </p:cNvPr>
          <p:cNvSpPr txBox="1"/>
          <p:nvPr/>
        </p:nvSpPr>
        <p:spPr>
          <a:xfrm>
            <a:off x="8553046" y="5834675"/>
            <a:ext cx="3475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В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≡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(Этьен убийца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)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E048369-E356-4DD2-9556-9731B888C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90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BA3ECA3-72E5-487B-8929-92A8E23C5D70}"/>
              </a:ext>
            </a:extLst>
          </p:cNvPr>
          <p:cNvSpPr txBox="1"/>
          <p:nvPr/>
        </p:nvSpPr>
        <p:spPr>
          <a:xfrm>
            <a:off x="343973" y="707042"/>
            <a:ext cx="1150405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Один из трех братьев поставил на скатерть кляксу.</a:t>
            </a:r>
          </a:p>
          <a:p>
            <a:pPr marR="0" algn="l" rtl="0"/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—	Витя не ставил кляксу, — сказал Алеша. — Это сделал Боря.</a:t>
            </a:r>
          </a:p>
          <a:p>
            <a:pPr marR="0" algn="l" rtl="0"/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—	Ну, а ты что скажешь? — спросила бабушка Борю.</a:t>
            </a:r>
          </a:p>
          <a:p>
            <a:pPr marR="0" algn="l" rtl="0"/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—	Это Витя поставил кляксу, — сказал Боря. — А Алеша не пачкал скатерть.</a:t>
            </a:r>
          </a:p>
          <a:p>
            <a:pPr marR="0" algn="l" rtl="0"/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— Я знаю, что Боря не мог это сделать. А я сегодня не готовил уроки, — сказал Витя.</a:t>
            </a:r>
          </a:p>
          <a:p>
            <a:pPr marR="0" algn="l" rtl="0"/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Оказалось, что двое мальчиков в каждом из двух случаев сказали правду, а один оба раза сказал неправду. Кто поставил на скатерть кляксу?</a:t>
            </a:r>
          </a:p>
          <a:p>
            <a:pPr marR="0" algn="just" rtl="0"/>
            <a:r>
              <a:rPr lang="ru-RU" sz="2400" b="0" i="1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Указание. 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Образуйте прежде всего всевозможные попарные дизъюнкции из высказываний братьев. Все они будут истинны. Затем рассмотрите конъюнкцию всех истинных дизъюнкций. Она тоже будет истинна. Преобразовав ее к конъюнкции элементарных высказываний, установите виновного.</a:t>
            </a:r>
          </a:p>
          <a:p>
            <a:pPr marR="0" algn="l" rtl="0"/>
            <a:endParaRPr lang="ru-RU" sz="2400" b="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28DA48-5D20-47F1-B263-A7385917F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33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DA72586-9211-4734-A00B-8A4CF22A51A3}"/>
              </a:ext>
            </a:extLst>
          </p:cNvPr>
          <p:cNvSpPr/>
          <p:nvPr/>
        </p:nvSpPr>
        <p:spPr>
          <a:xfrm>
            <a:off x="394952" y="951688"/>
            <a:ext cx="116339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2222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Миша заполнял таблицу истинности логической функции </a:t>
            </a:r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=(</a:t>
            </a:r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→(</a:t>
            </a:r>
            <a:r>
              <a:rPr lang="ru-RU" sz="2800" b="1" i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ru-RU" sz="2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ru-RU" sz="2800" b="1" i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))∨¬(</a:t>
            </a:r>
            <a:r>
              <a:rPr lang="ru-RU" sz="2800" b="1" i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ru-RU" sz="2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→</a:t>
            </a:r>
            <a:r>
              <a:rPr lang="ru-RU" sz="2800" b="1" i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dirty="0">
                <a:solidFill>
                  <a:srgbClr val="2222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но успел заполнить лишь фрагмент из трёх различных её строк, даже не указав, какому столбцу таблицы соответствует каждая из переменных </a:t>
            </a:r>
            <a:r>
              <a:rPr lang="ru-RU" sz="2800" b="1" i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ru-RU" sz="2800" b="1" i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ru-RU" sz="2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ru-RU" sz="2800" b="1" i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ru-RU" sz="2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ru-RU" sz="2800" b="1" i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ru-RU" sz="2800" dirty="0">
                <a:solidFill>
                  <a:srgbClr val="2222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6C86EB-A8E4-4285-AA62-187455D11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959" y="3198457"/>
            <a:ext cx="8775728" cy="152822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5E1143-DAE0-49CF-A409-9F7852F4663E}"/>
              </a:ext>
            </a:extLst>
          </p:cNvPr>
          <p:cNvSpPr/>
          <p:nvPr/>
        </p:nvSpPr>
        <p:spPr>
          <a:xfrm>
            <a:off x="161829" y="398103"/>
            <a:ext cx="6064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волна 27.06.23 (Уровень: Базовый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C9EEF1-1006-4E62-94FD-DB9CA8398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20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DA72586-9211-4734-A00B-8A4CF22A51A3}"/>
              </a:ext>
            </a:extLst>
          </p:cNvPr>
          <p:cNvSpPr/>
          <p:nvPr/>
        </p:nvSpPr>
        <p:spPr>
          <a:xfrm>
            <a:off x="330557" y="2506535"/>
            <a:ext cx="4086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=(</a:t>
            </a:r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→(</a:t>
            </a:r>
            <a:r>
              <a:rPr lang="ru-RU" sz="2800" b="1" i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ru-RU" sz="2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ru-RU" sz="2800" b="1" i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))∨¬(</a:t>
            </a:r>
            <a:r>
              <a:rPr lang="ru-RU" sz="2800" b="1" i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ru-RU" sz="2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→</a:t>
            </a:r>
            <a:r>
              <a:rPr lang="ru-RU" sz="2800" b="1" i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6C86EB-A8E4-4285-AA62-187455D11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07" y="746781"/>
            <a:ext cx="8775728" cy="152822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6AA6A63-F9DF-4AF9-BFD6-998D8ECFD259}"/>
              </a:ext>
            </a:extLst>
          </p:cNvPr>
          <p:cNvSpPr/>
          <p:nvPr/>
        </p:nvSpPr>
        <p:spPr>
          <a:xfrm>
            <a:off x="212500" y="3104086"/>
            <a:ext cx="5467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=(¬</a:t>
            </a:r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∨(</a:t>
            </a:r>
            <a:r>
              <a:rPr lang="ru-RU" sz="2800" b="1" i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ru-RU" sz="2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ru-RU" sz="2800" b="1" i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))∨¬(¬</a:t>
            </a:r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∨ </a:t>
            </a:r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70A3052-FCA7-455D-99FE-C77E87C515F9}"/>
              </a:ext>
            </a:extLst>
          </p:cNvPr>
          <p:cNvSpPr/>
          <p:nvPr/>
        </p:nvSpPr>
        <p:spPr>
          <a:xfrm>
            <a:off x="212500" y="3701637"/>
            <a:ext cx="5467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=(¬</a:t>
            </a:r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∨(</a:t>
            </a:r>
            <a:r>
              <a:rPr lang="ru-RU" sz="2800" b="1" i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ru-RU" sz="2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ru-RU" sz="2800" b="1" i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))∨(</a:t>
            </a:r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¬</a:t>
            </a:r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9DD3D83-CA5C-4928-9760-C9C7C0FBD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242" y="1396463"/>
            <a:ext cx="640135" cy="7498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DA201D1-F4B5-4CDD-9BB2-94F93C742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343" y="1060522"/>
            <a:ext cx="640135" cy="7498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B9DD12-AC9A-4C29-8B72-3C8F6C771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301" y="1732404"/>
            <a:ext cx="640135" cy="74987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DBE0112-6BCC-4210-826E-483BD12E7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847" y="685468"/>
            <a:ext cx="640135" cy="74987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19B057C-4936-471C-8606-B309ECAED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203" y="1003697"/>
            <a:ext cx="640135" cy="74987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AA14C72-0099-4E77-823F-A900D5E36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164" y="685468"/>
            <a:ext cx="640135" cy="74987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D4D63B8-36E2-4CBD-A1D0-873D2B98C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436" y="604663"/>
            <a:ext cx="640135" cy="7498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D68A6D4-DC31-4E02-A9C8-9035E62A0B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024" y="672450"/>
            <a:ext cx="640135" cy="74987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04D141E-CDE6-4CD6-B2E2-46EC376714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602" y="1038216"/>
            <a:ext cx="640135" cy="74987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7E14DFF-8017-40D1-90BB-1B69DFE5D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616" y="1364074"/>
            <a:ext cx="640135" cy="7498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394029B-AF85-424C-AC11-5AC317D83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61" y="1719496"/>
            <a:ext cx="640135" cy="749873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44CDEC5-94D9-4DD5-80DD-FA0DC55F7A9F}"/>
              </a:ext>
            </a:extLst>
          </p:cNvPr>
          <p:cNvSpPr/>
          <p:nvPr/>
        </p:nvSpPr>
        <p:spPr>
          <a:xfrm>
            <a:off x="212500" y="4375724"/>
            <a:ext cx="7965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¬</a:t>
            </a:r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∨(</a:t>
            </a:r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ru-RU" sz="2800" b="1" dirty="0">
                <a:solidFill>
                  <a:srgbClr val="FF0000"/>
                </a:solidFill>
              </a:rPr>
              <a:t> ∧ </a:t>
            </a:r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)∨(¬</a:t>
            </a:r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ru-RU" sz="2800" b="1" dirty="0">
                <a:solidFill>
                  <a:srgbClr val="FF0000"/>
                </a:solidFill>
              </a:rPr>
              <a:t> ∧ 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¬</a:t>
            </a:r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)∨(</a:t>
            </a:r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∧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¬</a:t>
            </a:r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C459FF-91AA-46E6-8051-4F473EA0E00F}"/>
              </a:ext>
            </a:extLst>
          </p:cNvPr>
          <p:cNvSpPr txBox="1"/>
          <p:nvPr/>
        </p:nvSpPr>
        <p:spPr>
          <a:xfrm>
            <a:off x="2040242" y="5262456"/>
            <a:ext cx="81115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X – 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может быть равен только 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ru-RU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 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и 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w 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должны иметь противоположные значения</a:t>
            </a:r>
          </a:p>
          <a:p>
            <a:r>
              <a:rPr lang="ru-RU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Кога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y </a:t>
            </a:r>
            <a:r>
              <a:rPr lang="en-US" sz="2400" b="1">
                <a:latin typeface="Courier New" panose="02070309020205020404" pitchFamily="49" charset="0"/>
                <a:cs typeface="Courier New" panose="02070309020205020404" pitchFamily="49" charset="0"/>
              </a:rPr>
              <a:t>= 1, w=1</a:t>
            </a:r>
            <a:endParaRPr lang="ru-RU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E380E8E-0A24-414D-978E-E6DC658095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86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3BE73F-66BF-4E68-9CA2-7E6B9ACFF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67" y="1446056"/>
            <a:ext cx="10220325" cy="23431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DFB19-3529-483F-B654-E270177E1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432" y="4399961"/>
            <a:ext cx="3392644" cy="19305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8A2E94-1265-48AD-9083-5B0B710F5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02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1AFE70-52AB-48DB-B4B0-4D2DA619E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71" y="1943100"/>
            <a:ext cx="7658100" cy="29718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6F8C29-B9DC-4EAF-84AF-BB42D4A5A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71" y="414873"/>
            <a:ext cx="8775728" cy="15282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82ECB6-9F7B-4ECA-8324-B6124E6F0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999" y="2531302"/>
            <a:ext cx="2475986" cy="23835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D84B24-A61C-45F5-9CCF-F13863334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539" y="527816"/>
            <a:ext cx="310233" cy="13602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5370A2-BA0A-409E-9895-42620F37F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5629" y="1545169"/>
            <a:ext cx="247650" cy="342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76060E-F1B2-425B-B436-F63BC0EF8C52}"/>
              </a:ext>
            </a:extLst>
          </p:cNvPr>
          <p:cNvSpPr txBox="1"/>
          <p:nvPr/>
        </p:nvSpPr>
        <p:spPr>
          <a:xfrm>
            <a:off x="8801754" y="3076770"/>
            <a:ext cx="399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*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8C1462-B0FF-4B55-856F-3A7FF23692E6}"/>
              </a:ext>
            </a:extLst>
          </p:cNvPr>
          <p:cNvSpPr txBox="1"/>
          <p:nvPr/>
        </p:nvSpPr>
        <p:spPr>
          <a:xfrm>
            <a:off x="26026" y="1540438"/>
            <a:ext cx="399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*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39CEEC-CCF3-4B4A-8490-771AB7AB3447}"/>
              </a:ext>
            </a:extLst>
          </p:cNvPr>
          <p:cNvSpPr txBox="1"/>
          <p:nvPr/>
        </p:nvSpPr>
        <p:spPr>
          <a:xfrm>
            <a:off x="9200999" y="2165402"/>
            <a:ext cx="399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*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3462F-22D6-4A76-9F63-22DD8C629B74}"/>
              </a:ext>
            </a:extLst>
          </p:cNvPr>
          <p:cNvSpPr txBox="1"/>
          <p:nvPr/>
        </p:nvSpPr>
        <p:spPr>
          <a:xfrm>
            <a:off x="6374086" y="0"/>
            <a:ext cx="399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*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8F4ADB-7FC9-4692-8B47-C0C5F2CF70E5}"/>
              </a:ext>
            </a:extLst>
          </p:cNvPr>
          <p:cNvSpPr txBox="1"/>
          <p:nvPr/>
        </p:nvSpPr>
        <p:spPr>
          <a:xfrm>
            <a:off x="8801754" y="3684376"/>
            <a:ext cx="399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*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F81AB7-948A-4F3B-901B-9D2F2784B879}"/>
              </a:ext>
            </a:extLst>
          </p:cNvPr>
          <p:cNvSpPr txBox="1"/>
          <p:nvPr/>
        </p:nvSpPr>
        <p:spPr>
          <a:xfrm>
            <a:off x="26026" y="1095438"/>
            <a:ext cx="399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*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0AAAC5-051D-4DA8-86BF-677712EC5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147" y="1207942"/>
            <a:ext cx="247650" cy="3429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F2E157-768D-49A9-A9D6-46BFBB157E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5285" y="499935"/>
            <a:ext cx="266700" cy="2857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F2426CA-D48F-4B33-BCF0-1027D6C7D0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5629" y="851803"/>
            <a:ext cx="247650" cy="2952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221908-65F3-4EE1-ADDA-001B94C5C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4679" y="538035"/>
            <a:ext cx="228600" cy="2476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4FF6BED-F804-4E7E-9918-AE5A8F9EC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8437" y="834883"/>
            <a:ext cx="247650" cy="3429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CD5EEB6-9704-4AA3-A5FC-3D1A2660FF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5609" y="512092"/>
            <a:ext cx="238125" cy="2952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2A36920-A5EF-498B-9E1C-4252F1B5F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83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527853-7EB1-45BB-BA76-0F4A4ABF4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1558E3D-99BC-4E80-9AD8-8B20D68A5498}"/>
              </a:ext>
            </a:extLst>
          </p:cNvPr>
          <p:cNvSpPr/>
          <p:nvPr/>
        </p:nvSpPr>
        <p:spPr>
          <a:xfrm>
            <a:off x="3027285" y="1331650"/>
            <a:ext cx="6418556" cy="630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B5CEBB-992C-4D31-A90B-8DBAE36E7638}"/>
              </a:ext>
            </a:extLst>
          </p:cNvPr>
          <p:cNvSpPr/>
          <p:nvPr/>
        </p:nvSpPr>
        <p:spPr>
          <a:xfrm>
            <a:off x="2882199" y="4580879"/>
            <a:ext cx="6418556" cy="437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D9D38D6-3D67-4221-A090-27525ABB117E}"/>
              </a:ext>
            </a:extLst>
          </p:cNvPr>
          <p:cNvSpPr/>
          <p:nvPr/>
        </p:nvSpPr>
        <p:spPr>
          <a:xfrm>
            <a:off x="3093715" y="202693"/>
            <a:ext cx="5615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Термины бывают разные…</a:t>
            </a:r>
            <a:endParaRPr lang="ru-RU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6FF59B-BDDC-408F-999A-4D21695204ED}"/>
              </a:ext>
            </a:extLst>
          </p:cNvPr>
          <p:cNvSpPr txBox="1"/>
          <p:nvPr/>
        </p:nvSpPr>
        <p:spPr>
          <a:xfrm>
            <a:off x="282586" y="925718"/>
            <a:ext cx="11831037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300" b="1" i="0" dirty="0">
                <a:solidFill>
                  <a:srgbClr val="2021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Итерация</a:t>
            </a:r>
            <a:r>
              <a:rPr lang="ru-RU" sz="2300" b="0" i="0" dirty="0">
                <a:solidFill>
                  <a:srgbClr val="2021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(</a:t>
            </a:r>
            <a:r>
              <a:rPr lang="ru-RU" sz="2300" b="0" i="0" u="none" strike="noStrike" dirty="0">
                <a:solidFill>
                  <a:srgbClr val="0645A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  <a:hlinkClick r:id="rId3" tooltip="Латинский язык"/>
              </a:rPr>
              <a:t>лат.</a:t>
            </a:r>
            <a:r>
              <a:rPr lang="ru-RU" sz="2300" b="0" i="0" dirty="0">
                <a:solidFill>
                  <a:srgbClr val="2021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r>
              <a:rPr lang="ru-RU" sz="2300" b="0" i="1" dirty="0" err="1">
                <a:solidFill>
                  <a:srgbClr val="2021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iteratio</a:t>
            </a:r>
            <a:r>
              <a:rPr lang="ru-RU" sz="2300" b="0" i="0" dirty="0">
                <a:solidFill>
                  <a:srgbClr val="2021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— повторение) — повторение какого-либо действия.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300" b="1" i="0" u="none" strike="noStrike" dirty="0">
                <a:solidFill>
                  <a:srgbClr val="0645A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Итерация</a:t>
            </a:r>
            <a:r>
              <a:rPr lang="ru-RU" sz="2300" b="0" i="0" dirty="0">
                <a:solidFill>
                  <a:srgbClr val="2021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в математике — повторное применение какой-либо математической операции.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300" b="0" i="0" u="none" strike="noStrike" dirty="0">
                <a:solidFill>
                  <a:srgbClr val="0645A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300" b="1" i="0" u="none" strike="noStrike" dirty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Итерация</a:t>
            </a:r>
            <a:r>
              <a:rPr lang="ru-RU" sz="2300" b="0" i="0" dirty="0">
                <a:solidFill>
                  <a:srgbClr val="2021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в программировании — организация обработки данных, при которой действия повторяются многократно, не приводя при этом к </a:t>
            </a:r>
            <a:r>
              <a:rPr lang="ru-RU" sz="2300" b="0" i="0" u="none" strike="noStrike" dirty="0">
                <a:solidFill>
                  <a:srgbClr val="0645A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вызовам самих себя</a:t>
            </a:r>
            <a:r>
              <a:rPr lang="ru-RU" sz="2300" b="0" i="0" dirty="0">
                <a:solidFill>
                  <a:srgbClr val="2021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300" b="0" i="0" u="none" strike="noStrike" dirty="0">
                <a:solidFill>
                  <a:srgbClr val="BA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300" b="1" i="0" u="none" strike="noStrike" dirty="0">
                <a:solidFill>
                  <a:srgbClr val="00B05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Итерация</a:t>
            </a:r>
            <a:r>
              <a:rPr lang="ru-RU" sz="2300" b="0" i="0" dirty="0">
                <a:solidFill>
                  <a:srgbClr val="2021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в психиатрии — патологическое возбуждение, характеризующееся ритмичным повторением слова или части фразы.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300" b="0" i="0" u="none" strike="noStrike" dirty="0">
                <a:solidFill>
                  <a:srgbClr val="0645A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300" b="1" i="0" u="none" strike="noStrike" dirty="0">
                <a:solidFill>
                  <a:srgbClr val="FFC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Итерация</a:t>
            </a:r>
            <a:r>
              <a:rPr lang="ru-RU" sz="2300" b="0" i="0" dirty="0">
                <a:solidFill>
                  <a:srgbClr val="2021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(</a:t>
            </a:r>
            <a:r>
              <a:rPr lang="ru-RU" sz="2300" b="0" i="0" dirty="0" err="1">
                <a:solidFill>
                  <a:srgbClr val="2021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одоридзи</a:t>
            </a:r>
            <a:r>
              <a:rPr lang="ru-RU" sz="2300" b="0" i="0" dirty="0">
                <a:solidFill>
                  <a:srgbClr val="2021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в японском письме — знак удвоения иероглифа.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300" b="0" i="0" u="none" strike="noStrike" dirty="0">
                <a:solidFill>
                  <a:srgbClr val="BA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300" b="1" i="0" u="none" strike="noStrike" dirty="0">
                <a:solidFill>
                  <a:srgbClr val="BA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Итерация</a:t>
            </a:r>
            <a:r>
              <a:rPr lang="ru-RU" sz="2300" b="0" i="0" dirty="0">
                <a:solidFill>
                  <a:srgbClr val="2021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в философии — понятие о повторяемости, безотносительной к наличию повторяемого, </a:t>
            </a:r>
            <a:r>
              <a:rPr lang="ru-RU" sz="2300" b="0" i="0" dirty="0" err="1">
                <a:solidFill>
                  <a:srgbClr val="2021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использумое</a:t>
            </a:r>
            <a:r>
              <a:rPr lang="ru-RU" sz="2300" b="0" i="0" dirty="0">
                <a:solidFill>
                  <a:srgbClr val="2021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в учении </a:t>
            </a:r>
            <a:r>
              <a:rPr lang="ru-RU" sz="2300" b="0" i="0" u="none" strike="noStrike" dirty="0">
                <a:solidFill>
                  <a:srgbClr val="0645A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Жака </a:t>
            </a:r>
            <a:r>
              <a:rPr lang="ru-RU" sz="2300" b="0" i="0" u="none" strike="noStrike" dirty="0" err="1">
                <a:solidFill>
                  <a:srgbClr val="0645A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Деррида</a:t>
            </a:r>
            <a:r>
              <a:rPr lang="ru-RU" sz="2300" b="0" i="0" dirty="0">
                <a:solidFill>
                  <a:srgbClr val="2021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C1DFE6-49DF-4F45-AD63-70D2E77016C9}"/>
              </a:ext>
            </a:extLst>
          </p:cNvPr>
          <p:cNvSpPr txBox="1"/>
          <p:nvPr/>
        </p:nvSpPr>
        <p:spPr>
          <a:xfrm>
            <a:off x="291875" y="5265368"/>
            <a:ext cx="11599203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Декартово произведение 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множеств A и B – это множество всех упорядоченных пар (a, b), где a принадлежит множеству A, а b – множеству B. </a:t>
            </a:r>
            <a:endParaRPr lang="ru-RU" sz="23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296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4794E4-7A19-40F8-8708-1ED637613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71" y="414873"/>
            <a:ext cx="8775728" cy="15282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F81B3E-5132-4C84-8AC7-B73CD0933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71" y="2104555"/>
            <a:ext cx="11312644" cy="3884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E80B66-D2E5-4034-9618-24E7DA29C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533" y="5644165"/>
            <a:ext cx="4282196" cy="10119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6FDE07-9ACB-4904-B878-CA5CA93C9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252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899EF3-25FC-450E-8EBB-086499A71B68}"/>
              </a:ext>
            </a:extLst>
          </p:cNvPr>
          <p:cNvSpPr txBox="1"/>
          <p:nvPr/>
        </p:nvSpPr>
        <p:spPr>
          <a:xfrm>
            <a:off x="367393" y="513808"/>
            <a:ext cx="115627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Миша заполнял таблицу истинности логической функции 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=(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∨¬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)∧¬(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)∧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но успел заполнить лишь фрагмент из трёх различных её строк, даже не указав, какому столбцу таблицы соответствует каждая из переменных 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055E9A-B4EE-43AE-BAB2-E1B4F756A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EF4F39-CAFA-4EFB-8C0C-84CA521E3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64" y="2083468"/>
            <a:ext cx="8344202" cy="1456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D9557D-792F-4BF2-B552-E47E9361FC99}"/>
              </a:ext>
            </a:extLst>
          </p:cNvPr>
          <p:cNvSpPr txBox="1"/>
          <p:nvPr/>
        </p:nvSpPr>
        <p:spPr>
          <a:xfrm>
            <a:off x="540773" y="3653128"/>
            <a:ext cx="5298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(x∨¬y)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 ≠ Y 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или </a:t>
            </a:r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 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Y 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0756E1-3082-468D-A889-ECD841E04E2C}"/>
              </a:ext>
            </a:extLst>
          </p:cNvPr>
          <p:cNvSpPr txBox="1"/>
          <p:nvPr/>
        </p:nvSpPr>
        <p:spPr>
          <a:xfrm>
            <a:off x="540772" y="4062582"/>
            <a:ext cx="4188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¬(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x≡z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    </a:t>
            </a:r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 ≠ Z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944215-8861-4FF8-8BB6-3751DD4C3154}"/>
              </a:ext>
            </a:extLst>
          </p:cNvPr>
          <p:cNvSpPr txBox="1"/>
          <p:nvPr/>
        </p:nvSpPr>
        <p:spPr>
          <a:xfrm>
            <a:off x="678424" y="4478367"/>
            <a:ext cx="934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</a:t>
            </a:r>
          </a:p>
        </p:txBody>
      </p:sp>
      <p:sp>
        <p:nvSpPr>
          <p:cNvPr id="13" name="Левая фигурная скобка 12">
            <a:extLst>
              <a:ext uri="{FF2B5EF4-FFF2-40B4-BE49-F238E27FC236}">
                <a16:creationId xmlns:a16="http://schemas.microsoft.com/office/drawing/2014/main" id="{EF8D162F-9A63-4D01-B766-E41A256B6D2B}"/>
              </a:ext>
            </a:extLst>
          </p:cNvPr>
          <p:cNvSpPr/>
          <p:nvPr/>
        </p:nvSpPr>
        <p:spPr>
          <a:xfrm>
            <a:off x="362964" y="3653129"/>
            <a:ext cx="453113" cy="128690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644932-D48C-4FA4-8739-BE9E8985D3C3}"/>
              </a:ext>
            </a:extLst>
          </p:cNvPr>
          <p:cNvSpPr txBox="1"/>
          <p:nvPr/>
        </p:nvSpPr>
        <p:spPr>
          <a:xfrm>
            <a:off x="5933767" y="2119043"/>
            <a:ext cx="32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772AB9-ECA2-4128-B5D0-F0B0D3EA8B1B}"/>
              </a:ext>
            </a:extLst>
          </p:cNvPr>
          <p:cNvSpPr txBox="1"/>
          <p:nvPr/>
        </p:nvSpPr>
        <p:spPr>
          <a:xfrm>
            <a:off x="5964093" y="3077948"/>
            <a:ext cx="453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2AB4AB-6439-43B3-A30C-D9356951ADF0}"/>
              </a:ext>
            </a:extLst>
          </p:cNvPr>
          <p:cNvSpPr txBox="1"/>
          <p:nvPr/>
        </p:nvSpPr>
        <p:spPr>
          <a:xfrm>
            <a:off x="4330253" y="2083467"/>
            <a:ext cx="32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8DED3E-6CF5-4E67-83A3-578005F77CA7}"/>
              </a:ext>
            </a:extLst>
          </p:cNvPr>
          <p:cNvSpPr txBox="1"/>
          <p:nvPr/>
        </p:nvSpPr>
        <p:spPr>
          <a:xfrm>
            <a:off x="1048297" y="2119042"/>
            <a:ext cx="383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F1DFBC-7344-481E-A252-0A6FCB46ADA7}"/>
              </a:ext>
            </a:extLst>
          </p:cNvPr>
          <p:cNvSpPr txBox="1"/>
          <p:nvPr/>
        </p:nvSpPr>
        <p:spPr>
          <a:xfrm>
            <a:off x="2710804" y="2083467"/>
            <a:ext cx="383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Y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3A4B2E-8557-420C-B49A-03D0EF155EB2}"/>
              </a:ext>
            </a:extLst>
          </p:cNvPr>
          <p:cNvSpPr txBox="1"/>
          <p:nvPr/>
        </p:nvSpPr>
        <p:spPr>
          <a:xfrm>
            <a:off x="4348405" y="3077947"/>
            <a:ext cx="453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DA725D-2FC4-4070-BCA6-440F2C435E4C}"/>
              </a:ext>
            </a:extLst>
          </p:cNvPr>
          <p:cNvSpPr txBox="1"/>
          <p:nvPr/>
        </p:nvSpPr>
        <p:spPr>
          <a:xfrm>
            <a:off x="2732717" y="3086247"/>
            <a:ext cx="453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BA103B-CD56-4570-8BC7-5B3E849743F1}"/>
              </a:ext>
            </a:extLst>
          </p:cNvPr>
          <p:cNvSpPr txBox="1"/>
          <p:nvPr/>
        </p:nvSpPr>
        <p:spPr>
          <a:xfrm>
            <a:off x="1091738" y="2447042"/>
            <a:ext cx="453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1551AA-BB2E-4C8F-96CD-EFE8AE19029D}"/>
              </a:ext>
            </a:extLst>
          </p:cNvPr>
          <p:cNvSpPr txBox="1"/>
          <p:nvPr/>
        </p:nvSpPr>
        <p:spPr>
          <a:xfrm>
            <a:off x="9489513" y="6113359"/>
            <a:ext cx="2440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Ответ: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zyxw</a:t>
            </a:r>
            <a:endParaRPr lang="ru-RU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A2AC29-7EC1-4489-84CA-4246581BEC76}"/>
              </a:ext>
            </a:extLst>
          </p:cNvPr>
          <p:cNvSpPr txBox="1"/>
          <p:nvPr/>
        </p:nvSpPr>
        <p:spPr>
          <a:xfrm>
            <a:off x="8624726" y="2804487"/>
            <a:ext cx="32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63A3C6-1B39-4E81-AAE5-852AB02A857F}"/>
              </a:ext>
            </a:extLst>
          </p:cNvPr>
          <p:cNvSpPr txBox="1"/>
          <p:nvPr/>
        </p:nvSpPr>
        <p:spPr>
          <a:xfrm>
            <a:off x="5933767" y="1844336"/>
            <a:ext cx="32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05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899EF3-25FC-450E-8EBB-086499A71B68}"/>
              </a:ext>
            </a:extLst>
          </p:cNvPr>
          <p:cNvSpPr txBox="1"/>
          <p:nvPr/>
        </p:nvSpPr>
        <p:spPr>
          <a:xfrm>
            <a:off x="367393" y="513808"/>
            <a:ext cx="115627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Миша заполнял таблицу истинности логической функции 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=(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∨¬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)∧¬(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)∧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но успел заполнить лишь фрагмент из трёх различных её строк, даже не указав, какому столбцу таблицы соответствует каждая из переменных 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055E9A-B4EE-43AE-BAB2-E1B4F756A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EF4F39-CAFA-4EFB-8C0C-84CA521E3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64" y="2083468"/>
            <a:ext cx="8344202" cy="1456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644932-D48C-4FA4-8739-BE9E8985D3C3}"/>
              </a:ext>
            </a:extLst>
          </p:cNvPr>
          <p:cNvSpPr txBox="1"/>
          <p:nvPr/>
        </p:nvSpPr>
        <p:spPr>
          <a:xfrm>
            <a:off x="5933767" y="2119043"/>
            <a:ext cx="32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772AB9-ECA2-4128-B5D0-F0B0D3EA8B1B}"/>
              </a:ext>
            </a:extLst>
          </p:cNvPr>
          <p:cNvSpPr txBox="1"/>
          <p:nvPr/>
        </p:nvSpPr>
        <p:spPr>
          <a:xfrm>
            <a:off x="5964093" y="3077948"/>
            <a:ext cx="453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2AB4AB-6439-43B3-A30C-D9356951ADF0}"/>
              </a:ext>
            </a:extLst>
          </p:cNvPr>
          <p:cNvSpPr txBox="1"/>
          <p:nvPr/>
        </p:nvSpPr>
        <p:spPr>
          <a:xfrm>
            <a:off x="4330253" y="2083467"/>
            <a:ext cx="32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8DED3E-6CF5-4E67-83A3-578005F77CA7}"/>
              </a:ext>
            </a:extLst>
          </p:cNvPr>
          <p:cNvSpPr txBox="1"/>
          <p:nvPr/>
        </p:nvSpPr>
        <p:spPr>
          <a:xfrm>
            <a:off x="1048297" y="2119042"/>
            <a:ext cx="383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F1DFBC-7344-481E-A252-0A6FCB46ADA7}"/>
              </a:ext>
            </a:extLst>
          </p:cNvPr>
          <p:cNvSpPr txBox="1"/>
          <p:nvPr/>
        </p:nvSpPr>
        <p:spPr>
          <a:xfrm>
            <a:off x="2710804" y="2083467"/>
            <a:ext cx="383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Y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3A4B2E-8557-420C-B49A-03D0EF155EB2}"/>
              </a:ext>
            </a:extLst>
          </p:cNvPr>
          <p:cNvSpPr txBox="1"/>
          <p:nvPr/>
        </p:nvSpPr>
        <p:spPr>
          <a:xfrm>
            <a:off x="4348405" y="3077947"/>
            <a:ext cx="453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DA725D-2FC4-4070-BCA6-440F2C435E4C}"/>
              </a:ext>
            </a:extLst>
          </p:cNvPr>
          <p:cNvSpPr txBox="1"/>
          <p:nvPr/>
        </p:nvSpPr>
        <p:spPr>
          <a:xfrm>
            <a:off x="2732717" y="3086247"/>
            <a:ext cx="453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BA103B-CD56-4570-8BC7-5B3E849743F1}"/>
              </a:ext>
            </a:extLst>
          </p:cNvPr>
          <p:cNvSpPr txBox="1"/>
          <p:nvPr/>
        </p:nvSpPr>
        <p:spPr>
          <a:xfrm>
            <a:off x="1091738" y="2447042"/>
            <a:ext cx="453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1551AA-BB2E-4C8F-96CD-EFE8AE19029D}"/>
              </a:ext>
            </a:extLst>
          </p:cNvPr>
          <p:cNvSpPr txBox="1"/>
          <p:nvPr/>
        </p:nvSpPr>
        <p:spPr>
          <a:xfrm>
            <a:off x="9489513" y="6113359"/>
            <a:ext cx="2440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Ответ: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zyxw</a:t>
            </a:r>
            <a:endParaRPr lang="ru-RU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A2AC29-7EC1-4489-84CA-4246581BEC76}"/>
              </a:ext>
            </a:extLst>
          </p:cNvPr>
          <p:cNvSpPr txBox="1"/>
          <p:nvPr/>
        </p:nvSpPr>
        <p:spPr>
          <a:xfrm>
            <a:off x="8624726" y="2804487"/>
            <a:ext cx="32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63A3C6-1B39-4E81-AAE5-852AB02A857F}"/>
              </a:ext>
            </a:extLst>
          </p:cNvPr>
          <p:cNvSpPr txBox="1"/>
          <p:nvPr/>
        </p:nvSpPr>
        <p:spPr>
          <a:xfrm>
            <a:off x="5933767" y="1844336"/>
            <a:ext cx="32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BFA1DE-58BB-479F-8D04-7610EA4F7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81" y="3680654"/>
            <a:ext cx="6877050" cy="22955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FC1BCA-DD06-4826-ADB9-AB018EC11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432" y="3653128"/>
            <a:ext cx="2994155" cy="232305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7D40106-379E-482B-8B7B-26F762D1C0A7}"/>
              </a:ext>
            </a:extLst>
          </p:cNvPr>
          <p:cNvSpPr txBox="1"/>
          <p:nvPr/>
        </p:nvSpPr>
        <p:spPr>
          <a:xfrm>
            <a:off x="10301126" y="4828416"/>
            <a:ext cx="32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A4FF91-FE59-4573-8241-051BAE912BCD}"/>
              </a:ext>
            </a:extLst>
          </p:cNvPr>
          <p:cNvSpPr txBox="1"/>
          <p:nvPr/>
        </p:nvSpPr>
        <p:spPr>
          <a:xfrm>
            <a:off x="9976661" y="3791513"/>
            <a:ext cx="32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29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899EF3-25FC-450E-8EBB-086499A71B68}"/>
              </a:ext>
            </a:extLst>
          </p:cNvPr>
          <p:cNvSpPr txBox="1"/>
          <p:nvPr/>
        </p:nvSpPr>
        <p:spPr>
          <a:xfrm>
            <a:off x="367393" y="513808"/>
            <a:ext cx="115627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Миша заполнял таблицу истинности логической функции 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=(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∨¬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)∧¬(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≡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)∧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но успел заполнить лишь фрагмент из трёх различных её строк, даже не указав, какому столбцу таблицы соответствует каждая из переменных 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055E9A-B4EE-43AE-BAB2-E1B4F756A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EF4F39-CAFA-4EFB-8C0C-84CA521E3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64" y="2083468"/>
            <a:ext cx="8344202" cy="1456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644932-D48C-4FA4-8739-BE9E8985D3C3}"/>
              </a:ext>
            </a:extLst>
          </p:cNvPr>
          <p:cNvSpPr txBox="1"/>
          <p:nvPr/>
        </p:nvSpPr>
        <p:spPr>
          <a:xfrm>
            <a:off x="5933767" y="2119043"/>
            <a:ext cx="32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2AB4AB-6439-43B3-A30C-D9356951ADF0}"/>
              </a:ext>
            </a:extLst>
          </p:cNvPr>
          <p:cNvSpPr txBox="1"/>
          <p:nvPr/>
        </p:nvSpPr>
        <p:spPr>
          <a:xfrm>
            <a:off x="4330253" y="2083467"/>
            <a:ext cx="32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8DED3E-6CF5-4E67-83A3-578005F77CA7}"/>
              </a:ext>
            </a:extLst>
          </p:cNvPr>
          <p:cNvSpPr txBox="1"/>
          <p:nvPr/>
        </p:nvSpPr>
        <p:spPr>
          <a:xfrm>
            <a:off x="1048297" y="2119042"/>
            <a:ext cx="383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F1DFBC-7344-481E-A252-0A6FCB46ADA7}"/>
              </a:ext>
            </a:extLst>
          </p:cNvPr>
          <p:cNvSpPr txBox="1"/>
          <p:nvPr/>
        </p:nvSpPr>
        <p:spPr>
          <a:xfrm>
            <a:off x="2710804" y="2083467"/>
            <a:ext cx="383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Y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1551AA-BB2E-4C8F-96CD-EFE8AE19029D}"/>
              </a:ext>
            </a:extLst>
          </p:cNvPr>
          <p:cNvSpPr txBox="1"/>
          <p:nvPr/>
        </p:nvSpPr>
        <p:spPr>
          <a:xfrm>
            <a:off x="9489513" y="6113359"/>
            <a:ext cx="2440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Ответ: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zyxw</a:t>
            </a:r>
            <a:endParaRPr lang="ru-RU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0519B7-4914-47A9-B5C5-FAEF76154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73" y="3653128"/>
            <a:ext cx="7210425" cy="24955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50C2CC-5496-4CBF-9217-40ADDEEDE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698" y="5109273"/>
            <a:ext cx="3929199" cy="84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065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D3D99B-063D-4638-BAE8-5D1853CEE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E81303-6C4F-4DC1-9A54-7A8B645363AC}"/>
              </a:ext>
            </a:extLst>
          </p:cNvPr>
          <p:cNvSpPr txBox="1"/>
          <p:nvPr/>
        </p:nvSpPr>
        <p:spPr>
          <a:xfrm>
            <a:off x="261871" y="774952"/>
            <a:ext cx="116682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Логическая функция F задаётся выражением 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 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∧ 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 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≡ ¬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)∧(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? 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 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На месте 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пропущена логическая операция.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3E780A-6E7D-4DAD-A20D-173E619E6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85" y="1632797"/>
            <a:ext cx="6868458" cy="16597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BDEE29-6C1D-4474-BC0F-FD7E340E9136}"/>
              </a:ext>
            </a:extLst>
          </p:cNvPr>
          <p:cNvSpPr txBox="1"/>
          <p:nvPr/>
        </p:nvSpPr>
        <p:spPr>
          <a:xfrm>
            <a:off x="7314431" y="1696054"/>
            <a:ext cx="4799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Определите пропущенную логическую операцию. В ответе запишите её номер.</a:t>
            </a:r>
            <a:b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1)∧  2)≡  3)→  4)∨</a:t>
            </a:r>
            <a:endParaRPr lang="ru-RU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FC868F-F243-4770-B89D-B13A1C6EE40A}"/>
              </a:ext>
            </a:extLst>
          </p:cNvPr>
          <p:cNvSpPr txBox="1"/>
          <p:nvPr/>
        </p:nvSpPr>
        <p:spPr>
          <a:xfrm>
            <a:off x="353922" y="3429000"/>
            <a:ext cx="4174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∧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≡ ¬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)∧(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 ? 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). 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D984AF-ABD7-4233-B515-4914DAB0C44C}"/>
              </a:ext>
            </a:extLst>
          </p:cNvPr>
          <p:cNvSpPr txBox="1"/>
          <p:nvPr/>
        </p:nvSpPr>
        <p:spPr>
          <a:xfrm>
            <a:off x="353922" y="3890665"/>
            <a:ext cx="336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∧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≡ ¬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 = 1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45AAC0-9DE6-49B0-B0DF-9581FEBC8B10}"/>
              </a:ext>
            </a:extLst>
          </p:cNvPr>
          <p:cNvSpPr txBox="1"/>
          <p:nvPr/>
        </p:nvSpPr>
        <p:spPr>
          <a:xfrm>
            <a:off x="353922" y="4352330"/>
            <a:ext cx="2354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 ? 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 = 1</a:t>
            </a:r>
            <a:endParaRPr lang="ru-RU" dirty="0"/>
          </a:p>
        </p:txBody>
      </p:sp>
      <p:sp>
        <p:nvSpPr>
          <p:cNvPr id="19" name="Левая фигурная скобка 18">
            <a:extLst>
              <a:ext uri="{FF2B5EF4-FFF2-40B4-BE49-F238E27FC236}">
                <a16:creationId xmlns:a16="http://schemas.microsoft.com/office/drawing/2014/main" id="{732C9BE1-5DCC-47CC-950D-032D164CF037}"/>
              </a:ext>
            </a:extLst>
          </p:cNvPr>
          <p:cNvSpPr/>
          <p:nvPr/>
        </p:nvSpPr>
        <p:spPr>
          <a:xfrm>
            <a:off x="261871" y="3890665"/>
            <a:ext cx="399980" cy="96000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8C7ADC9-1B8D-4834-87A7-0EAF1AC70779}"/>
              </a:ext>
            </a:extLst>
          </p:cNvPr>
          <p:cNvSpPr/>
          <p:nvPr/>
        </p:nvSpPr>
        <p:spPr>
          <a:xfrm>
            <a:off x="3143794" y="2287878"/>
            <a:ext cx="3869269" cy="3207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7E4299E-2020-4C40-8DEB-5297AB486891}"/>
              </a:ext>
            </a:extLst>
          </p:cNvPr>
          <p:cNvGrpSpPr/>
          <p:nvPr/>
        </p:nvGrpSpPr>
        <p:grpSpPr>
          <a:xfrm>
            <a:off x="8364626" y="2831485"/>
            <a:ext cx="635524" cy="412456"/>
            <a:chOff x="9255468" y="2830634"/>
            <a:chExt cx="635524" cy="412456"/>
          </a:xfrm>
        </p:grpSpPr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49CC466C-7BC9-41CF-A73A-97384BF2B1D0}"/>
                </a:ext>
              </a:extLst>
            </p:cNvPr>
            <p:cNvCxnSpPr/>
            <p:nvPr/>
          </p:nvCxnSpPr>
          <p:spPr>
            <a:xfrm flipH="1">
              <a:off x="9380356" y="2830634"/>
              <a:ext cx="385748" cy="398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32D7E6FD-9C23-4592-96CD-8A16EB6BCFA2}"/>
                </a:ext>
              </a:extLst>
            </p:cNvPr>
            <p:cNvCxnSpPr/>
            <p:nvPr/>
          </p:nvCxnSpPr>
          <p:spPr>
            <a:xfrm>
              <a:off x="9255468" y="2830634"/>
              <a:ext cx="635524" cy="4124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049C3F4-ABD6-43A3-95EC-4006C4C6D83A}"/>
              </a:ext>
            </a:extLst>
          </p:cNvPr>
          <p:cNvGrpSpPr/>
          <p:nvPr/>
        </p:nvGrpSpPr>
        <p:grpSpPr>
          <a:xfrm>
            <a:off x="7424706" y="2860034"/>
            <a:ext cx="635524" cy="412456"/>
            <a:chOff x="9255468" y="2830634"/>
            <a:chExt cx="635524" cy="412456"/>
          </a:xfrm>
        </p:grpSpPr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E56517B9-DAD8-438B-91EE-416F3E5BE939}"/>
                </a:ext>
              </a:extLst>
            </p:cNvPr>
            <p:cNvCxnSpPr/>
            <p:nvPr/>
          </p:nvCxnSpPr>
          <p:spPr>
            <a:xfrm flipH="1">
              <a:off x="9380356" y="2830634"/>
              <a:ext cx="385748" cy="398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7E572D88-9218-4B81-A67C-EE426373E207}"/>
                </a:ext>
              </a:extLst>
            </p:cNvPr>
            <p:cNvCxnSpPr/>
            <p:nvPr/>
          </p:nvCxnSpPr>
          <p:spPr>
            <a:xfrm>
              <a:off x="9255468" y="2830634"/>
              <a:ext cx="635524" cy="4124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11A93088-246F-4B30-A96B-7A6B8ADDC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103" y="3382667"/>
            <a:ext cx="7038975" cy="2295525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13EBB5E-BAEF-490E-9C97-864FD7F78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998" y="4303756"/>
            <a:ext cx="1924304" cy="2115671"/>
          </a:xfrm>
          <a:prstGeom prst="rect">
            <a:avLst/>
          </a:prstGeom>
        </p:spPr>
      </p:pic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BFE10DC0-FBBA-4612-853C-B906F3556C0A}"/>
              </a:ext>
            </a:extLst>
          </p:cNvPr>
          <p:cNvSpPr/>
          <p:nvPr/>
        </p:nvSpPr>
        <p:spPr>
          <a:xfrm>
            <a:off x="3151300" y="4929051"/>
            <a:ext cx="1263946" cy="9799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6739AF93-3BA7-4437-921B-43A14B70E28E}"/>
              </a:ext>
            </a:extLst>
          </p:cNvPr>
          <p:cNvSpPr/>
          <p:nvPr/>
        </p:nvSpPr>
        <p:spPr>
          <a:xfrm>
            <a:off x="9161417" y="2831485"/>
            <a:ext cx="635524" cy="4610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185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D3D99B-063D-4638-BAE8-5D1853CEE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E81303-6C4F-4DC1-9A54-7A8B645363AC}"/>
              </a:ext>
            </a:extLst>
          </p:cNvPr>
          <p:cNvSpPr txBox="1"/>
          <p:nvPr/>
        </p:nvSpPr>
        <p:spPr>
          <a:xfrm>
            <a:off x="261871" y="774952"/>
            <a:ext cx="116682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Логическая функция F задаётся выражением 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 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∧ 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 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≡ ¬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)∧(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? 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 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На месте 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пропущена логическая операция.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3E780A-6E7D-4DAD-A20D-173E619E6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85" y="1632797"/>
            <a:ext cx="6868458" cy="16597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BDEE29-6C1D-4474-BC0F-FD7E340E9136}"/>
              </a:ext>
            </a:extLst>
          </p:cNvPr>
          <p:cNvSpPr txBox="1"/>
          <p:nvPr/>
        </p:nvSpPr>
        <p:spPr>
          <a:xfrm>
            <a:off x="7314431" y="1696054"/>
            <a:ext cx="4799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Определите пропущенную логическую операцию. В ответе запишите её номер.</a:t>
            </a:r>
            <a:b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1)∧  2)≡  3)→  4)∨</a:t>
            </a:r>
            <a:endParaRPr lang="ru-RU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FC868F-F243-4770-B89D-B13A1C6EE40A}"/>
              </a:ext>
            </a:extLst>
          </p:cNvPr>
          <p:cNvSpPr txBox="1"/>
          <p:nvPr/>
        </p:nvSpPr>
        <p:spPr>
          <a:xfrm>
            <a:off x="353922" y="3429000"/>
            <a:ext cx="4174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∧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≡ ¬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)∧(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 ? 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). 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D984AF-ABD7-4233-B515-4914DAB0C44C}"/>
              </a:ext>
            </a:extLst>
          </p:cNvPr>
          <p:cNvSpPr txBox="1"/>
          <p:nvPr/>
        </p:nvSpPr>
        <p:spPr>
          <a:xfrm>
            <a:off x="353922" y="3890665"/>
            <a:ext cx="336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∧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≡ ¬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 = 1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45AAC0-9DE6-49B0-B0DF-9581FEBC8B10}"/>
              </a:ext>
            </a:extLst>
          </p:cNvPr>
          <p:cNvSpPr txBox="1"/>
          <p:nvPr/>
        </p:nvSpPr>
        <p:spPr>
          <a:xfrm>
            <a:off x="353922" y="4352330"/>
            <a:ext cx="2354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 ? 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 = 1</a:t>
            </a:r>
            <a:endParaRPr lang="ru-RU" dirty="0"/>
          </a:p>
        </p:txBody>
      </p:sp>
      <p:sp>
        <p:nvSpPr>
          <p:cNvPr id="19" name="Левая фигурная скобка 18">
            <a:extLst>
              <a:ext uri="{FF2B5EF4-FFF2-40B4-BE49-F238E27FC236}">
                <a16:creationId xmlns:a16="http://schemas.microsoft.com/office/drawing/2014/main" id="{732C9BE1-5DCC-47CC-950D-032D164CF037}"/>
              </a:ext>
            </a:extLst>
          </p:cNvPr>
          <p:cNvSpPr/>
          <p:nvPr/>
        </p:nvSpPr>
        <p:spPr>
          <a:xfrm>
            <a:off x="261871" y="3890665"/>
            <a:ext cx="399980" cy="96000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8C7ADC9-1B8D-4834-87A7-0EAF1AC70779}"/>
              </a:ext>
            </a:extLst>
          </p:cNvPr>
          <p:cNvSpPr/>
          <p:nvPr/>
        </p:nvSpPr>
        <p:spPr>
          <a:xfrm>
            <a:off x="3108960" y="2316480"/>
            <a:ext cx="3869269" cy="3207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7E4299E-2020-4C40-8DEB-5297AB486891}"/>
              </a:ext>
            </a:extLst>
          </p:cNvPr>
          <p:cNvGrpSpPr/>
          <p:nvPr/>
        </p:nvGrpSpPr>
        <p:grpSpPr>
          <a:xfrm>
            <a:off x="8364626" y="2831485"/>
            <a:ext cx="635524" cy="412456"/>
            <a:chOff x="9255468" y="2830634"/>
            <a:chExt cx="635524" cy="412456"/>
          </a:xfrm>
        </p:grpSpPr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49CC466C-7BC9-41CF-A73A-97384BF2B1D0}"/>
                </a:ext>
              </a:extLst>
            </p:cNvPr>
            <p:cNvCxnSpPr/>
            <p:nvPr/>
          </p:nvCxnSpPr>
          <p:spPr>
            <a:xfrm flipH="1">
              <a:off x="9380356" y="2830634"/>
              <a:ext cx="385748" cy="398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32D7E6FD-9C23-4592-96CD-8A16EB6BCFA2}"/>
                </a:ext>
              </a:extLst>
            </p:cNvPr>
            <p:cNvCxnSpPr/>
            <p:nvPr/>
          </p:nvCxnSpPr>
          <p:spPr>
            <a:xfrm>
              <a:off x="9255468" y="2830634"/>
              <a:ext cx="635524" cy="4124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049C3F4-ABD6-43A3-95EC-4006C4C6D83A}"/>
              </a:ext>
            </a:extLst>
          </p:cNvPr>
          <p:cNvGrpSpPr/>
          <p:nvPr/>
        </p:nvGrpSpPr>
        <p:grpSpPr>
          <a:xfrm>
            <a:off x="7424706" y="2860034"/>
            <a:ext cx="635524" cy="412456"/>
            <a:chOff x="9255468" y="2830634"/>
            <a:chExt cx="635524" cy="412456"/>
          </a:xfrm>
        </p:grpSpPr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E56517B9-DAD8-438B-91EE-416F3E5BE939}"/>
                </a:ext>
              </a:extLst>
            </p:cNvPr>
            <p:cNvCxnSpPr/>
            <p:nvPr/>
          </p:nvCxnSpPr>
          <p:spPr>
            <a:xfrm flipH="1">
              <a:off x="9380356" y="2830634"/>
              <a:ext cx="385748" cy="398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7E572D88-9218-4B81-A67C-EE426373E207}"/>
                </a:ext>
              </a:extLst>
            </p:cNvPr>
            <p:cNvCxnSpPr/>
            <p:nvPr/>
          </p:nvCxnSpPr>
          <p:spPr>
            <a:xfrm>
              <a:off x="9255468" y="2830634"/>
              <a:ext cx="635524" cy="4124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220BDE-09BC-4111-9B9D-C766EEABD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766" y="3445927"/>
            <a:ext cx="7480757" cy="226689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857469-3F76-4535-B1F1-621FC66F0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182" y="5617030"/>
            <a:ext cx="4310405" cy="89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404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7BD943-637E-4003-9B82-38DEEA09B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B4E712-B4DC-4B22-894B-D95194DE1A4B}"/>
              </a:ext>
            </a:extLst>
          </p:cNvPr>
          <p:cNvSpPr txBox="1"/>
          <p:nvPr/>
        </p:nvSpPr>
        <p:spPr>
          <a:xfrm>
            <a:off x="339633" y="365649"/>
            <a:ext cx="118523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После заполнения трех таблиц истинности для трех 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логических функций, взяли ровно по одной строке из каждой таблицы</a:t>
            </a:r>
            <a:r>
              <a:rPr lang="ru-RU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13ECE5-F5FB-4280-ABB0-3394E32A4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52" y="1565978"/>
            <a:ext cx="7933706" cy="1368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E05AD5-98BB-4C70-B034-02C2D303765C}"/>
              </a:ext>
            </a:extLst>
          </p:cNvPr>
          <p:cNvSpPr txBox="1"/>
          <p:nvPr/>
        </p:nvSpPr>
        <p:spPr>
          <a:xfrm>
            <a:off x="8434177" y="1166000"/>
            <a:ext cx="36660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Определите, какому столбцу таблицы соответствует каждая из переменных 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866C08-80AE-46A4-8C3F-391B87714F10}"/>
              </a:ext>
            </a:extLst>
          </p:cNvPr>
          <p:cNvSpPr txBox="1"/>
          <p:nvPr/>
        </p:nvSpPr>
        <p:spPr>
          <a:xfrm>
            <a:off x="3234110" y="1522201"/>
            <a:ext cx="32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endParaRPr lang="ru-RU" dirty="0">
              <a:solidFill>
                <a:srgbClr val="0070C0"/>
              </a:solidFill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0030FDB-9594-4066-9304-B1847C942A0D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2638697" y="1753034"/>
            <a:ext cx="595413" cy="6244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43D24C-738D-4B08-B69F-DEA9325A7992}"/>
              </a:ext>
            </a:extLst>
          </p:cNvPr>
          <p:cNvSpPr txBox="1"/>
          <p:nvPr/>
        </p:nvSpPr>
        <p:spPr>
          <a:xfrm>
            <a:off x="6453052" y="1521124"/>
            <a:ext cx="32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endParaRPr lang="ru-RU" dirty="0">
              <a:solidFill>
                <a:srgbClr val="0070C0"/>
              </a:solidFill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9D52B65F-8B8D-4C73-B354-01B9956FBE37}"/>
              </a:ext>
            </a:extLst>
          </p:cNvPr>
          <p:cNvCxnSpPr>
            <a:cxnSpLocks/>
          </p:cNvCxnSpPr>
          <p:nvPr/>
        </p:nvCxnSpPr>
        <p:spPr>
          <a:xfrm flipH="1">
            <a:off x="2638697" y="1834144"/>
            <a:ext cx="3924826" cy="9321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F6CD1D5-106E-4EB5-8884-10A41BF304AF}"/>
              </a:ext>
            </a:extLst>
          </p:cNvPr>
          <p:cNvSpPr txBox="1"/>
          <p:nvPr/>
        </p:nvSpPr>
        <p:spPr>
          <a:xfrm>
            <a:off x="4291460" y="1521123"/>
            <a:ext cx="32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Y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9B9E6C-44F3-4A61-B46D-788DB028FBD1}"/>
              </a:ext>
            </a:extLst>
          </p:cNvPr>
          <p:cNvSpPr txBox="1"/>
          <p:nvPr/>
        </p:nvSpPr>
        <p:spPr>
          <a:xfrm>
            <a:off x="5384326" y="1513947"/>
            <a:ext cx="32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endParaRPr lang="ru-RU" dirty="0">
              <a:solidFill>
                <a:srgbClr val="0070C0"/>
              </a:solidFill>
            </a:endParaRP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D7FE675B-A6F2-4D25-9729-0C8D707B0AB7}"/>
              </a:ext>
            </a:extLst>
          </p:cNvPr>
          <p:cNvCxnSpPr>
            <a:cxnSpLocks/>
          </p:cNvCxnSpPr>
          <p:nvPr/>
        </p:nvCxnSpPr>
        <p:spPr>
          <a:xfrm flipH="1">
            <a:off x="2715219" y="1823293"/>
            <a:ext cx="1659954" cy="2390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645D346A-0612-4C76-903F-C742DA8A25D6}"/>
              </a:ext>
            </a:extLst>
          </p:cNvPr>
          <p:cNvCxnSpPr>
            <a:cxnSpLocks/>
          </p:cNvCxnSpPr>
          <p:nvPr/>
        </p:nvCxnSpPr>
        <p:spPr>
          <a:xfrm flipH="1">
            <a:off x="2726951" y="1834144"/>
            <a:ext cx="2725804" cy="2317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8C35B6D-2694-4986-931E-23AC46DC86CF}"/>
              </a:ext>
            </a:extLst>
          </p:cNvPr>
          <p:cNvSpPr/>
          <p:nvPr/>
        </p:nvSpPr>
        <p:spPr>
          <a:xfrm>
            <a:off x="2869886" y="5292022"/>
            <a:ext cx="6791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Только аналитически!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822ED0-5969-44B7-A1DF-1242002CB259}"/>
              </a:ext>
            </a:extLst>
          </p:cNvPr>
          <p:cNvSpPr txBox="1"/>
          <p:nvPr/>
        </p:nvSpPr>
        <p:spPr>
          <a:xfrm>
            <a:off x="9489513" y="6113359"/>
            <a:ext cx="2440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Ответ: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wyxz</a:t>
            </a:r>
            <a:endParaRPr lang="ru-RU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3506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7BD943-637E-4003-9B82-38DEEA09B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808A79-0F68-484D-B479-A688FB8D85D7}"/>
              </a:ext>
            </a:extLst>
          </p:cNvPr>
          <p:cNvSpPr txBox="1"/>
          <p:nvPr/>
        </p:nvSpPr>
        <p:spPr>
          <a:xfrm>
            <a:off x="261870" y="178593"/>
            <a:ext cx="118430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Логическая функция 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 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задаётся выражением 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¬(¬(</a:t>
            </a:r>
            <a:r>
              <a:rPr lang="en-US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→¬</a:t>
            </a:r>
            <a:r>
              <a:rPr lang="en-US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)∧</a:t>
            </a:r>
            <a:r>
              <a:rPr lang="en-US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)∧¬(</a:t>
            </a:r>
            <a:r>
              <a:rPr lang="en-US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→</a:t>
            </a:r>
            <a:r>
              <a:rPr lang="en-US" sz="2400" b="1" i="1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)∧(</a:t>
            </a:r>
            <a:r>
              <a:rPr lang="en-US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→¬</a:t>
            </a:r>
            <a:r>
              <a:rPr lang="en-US" sz="2400" b="1" i="1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40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На рисунке </a:t>
            </a:r>
          </a:p>
          <a:p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приведён заполненный фрагмент таблицы истинности функции 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F, 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содержащий неповторяющиеся наборы аргументов.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364FD8-EDBE-47FB-875C-39C11BE1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20" y="1748418"/>
            <a:ext cx="7173219" cy="1221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AC8821-FAFB-4DD1-8D2A-D90011F3963A}"/>
              </a:ext>
            </a:extLst>
          </p:cNvPr>
          <p:cNvSpPr txBox="1"/>
          <p:nvPr/>
        </p:nvSpPr>
        <p:spPr>
          <a:xfrm>
            <a:off x="7811589" y="1693428"/>
            <a:ext cx="42933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Определите, сколько существует различных способов расстановки переменных </a:t>
            </a:r>
            <a:r>
              <a:rPr lang="ru-RU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w,x,y,z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подходящих для данной таблицы истинности?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9D201F-992F-4259-B715-1426860C9AFC}"/>
              </a:ext>
            </a:extLst>
          </p:cNvPr>
          <p:cNvSpPr txBox="1"/>
          <p:nvPr/>
        </p:nvSpPr>
        <p:spPr>
          <a:xfrm>
            <a:off x="450120" y="3067541"/>
            <a:ext cx="5294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¬(¬(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→¬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)∧¬(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→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)∧(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→¬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 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1CA29-CE2A-448A-8773-730FB1AF3E8D}"/>
              </a:ext>
            </a:extLst>
          </p:cNvPr>
          <p:cNvSpPr txBox="1"/>
          <p:nvPr/>
        </p:nvSpPr>
        <p:spPr>
          <a:xfrm>
            <a:off x="450120" y="3416901"/>
            <a:ext cx="69206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→¬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∨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)∧¬(¬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∨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)∧(¬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∨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 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7D8B2-3D95-46CC-A421-CE5F848BDAC0}"/>
              </a:ext>
            </a:extLst>
          </p:cNvPr>
          <p:cNvSpPr txBox="1"/>
          <p:nvPr/>
        </p:nvSpPr>
        <p:spPr>
          <a:xfrm>
            <a:off x="450120" y="3756891"/>
            <a:ext cx="73761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(¬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∨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∨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)∧ 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∧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)∧(¬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∨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423A58-BE0F-4F8C-9B4F-D67798E00563}"/>
              </a:ext>
            </a:extLst>
          </p:cNvPr>
          <p:cNvSpPr txBox="1"/>
          <p:nvPr/>
        </p:nvSpPr>
        <p:spPr>
          <a:xfrm>
            <a:off x="450120" y="4107116"/>
            <a:ext cx="7454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(¬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∨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∨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=0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z=1  x=1   w=1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78338C-E2CA-4D8B-B21D-E77F10D51692}"/>
              </a:ext>
            </a:extLst>
          </p:cNvPr>
          <p:cNvSpPr txBox="1"/>
          <p:nvPr/>
        </p:nvSpPr>
        <p:spPr>
          <a:xfrm>
            <a:off x="466100" y="4421359"/>
            <a:ext cx="85613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∧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)∧(¬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∨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z=1  x=1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w=0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или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Левая фигурная скобка 16">
            <a:extLst>
              <a:ext uri="{FF2B5EF4-FFF2-40B4-BE49-F238E27FC236}">
                <a16:creationId xmlns:a16="http://schemas.microsoft.com/office/drawing/2014/main" id="{F1FC0C40-D43B-447C-BC93-37071923A389}"/>
              </a:ext>
            </a:extLst>
          </p:cNvPr>
          <p:cNvSpPr/>
          <p:nvPr/>
        </p:nvSpPr>
        <p:spPr>
          <a:xfrm>
            <a:off x="446779" y="4180031"/>
            <a:ext cx="139337" cy="67387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65C0B6-DD7C-4589-89DC-EBCB26FB4AC0}"/>
              </a:ext>
            </a:extLst>
          </p:cNvPr>
          <p:cNvSpPr txBox="1"/>
          <p:nvPr/>
        </p:nvSpPr>
        <p:spPr>
          <a:xfrm>
            <a:off x="435428" y="4869381"/>
            <a:ext cx="73761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(¬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∨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∨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)∧ 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∧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)∧(¬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∨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E0D94-6220-4200-B580-F99F28189878}"/>
              </a:ext>
            </a:extLst>
          </p:cNvPr>
          <p:cNvSpPr txBox="1"/>
          <p:nvPr/>
        </p:nvSpPr>
        <p:spPr>
          <a:xfrm>
            <a:off x="395973" y="5282095"/>
            <a:ext cx="10662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(¬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∨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∨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=1    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26DD6-5E81-4D68-91F0-CEACC6439528}"/>
              </a:ext>
            </a:extLst>
          </p:cNvPr>
          <p:cNvSpPr txBox="1"/>
          <p:nvPr/>
        </p:nvSpPr>
        <p:spPr>
          <a:xfrm>
            <a:off x="395972" y="5613889"/>
            <a:ext cx="89956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∧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=1             </a:t>
            </a:r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=0  w=1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1E1F2D-B844-4F06-B5AF-8AFA56D146F7}"/>
              </a:ext>
            </a:extLst>
          </p:cNvPr>
          <p:cNvSpPr txBox="1"/>
          <p:nvPr/>
        </p:nvSpPr>
        <p:spPr>
          <a:xfrm>
            <a:off x="395972" y="5951692"/>
            <a:ext cx="9795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(¬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∨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     z=0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x=0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или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</a:t>
            </a:r>
            <a:endParaRPr lang="ru-RU" dirty="0"/>
          </a:p>
        </p:txBody>
      </p:sp>
      <p:sp>
        <p:nvSpPr>
          <p:cNvPr id="25" name="Левая фигурная скобка 24">
            <a:extLst>
              <a:ext uri="{FF2B5EF4-FFF2-40B4-BE49-F238E27FC236}">
                <a16:creationId xmlns:a16="http://schemas.microsoft.com/office/drawing/2014/main" id="{2EC93873-EA8C-4BC6-8537-380C2C671681}"/>
              </a:ext>
            </a:extLst>
          </p:cNvPr>
          <p:cNvSpPr/>
          <p:nvPr/>
        </p:nvSpPr>
        <p:spPr>
          <a:xfrm>
            <a:off x="365759" y="5401678"/>
            <a:ext cx="220357" cy="90866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767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7BD943-637E-4003-9B82-38DEEA09B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214" y="160494"/>
            <a:ext cx="1382332" cy="6704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2E3410-4987-46FC-825D-2EE43521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29" y="2011200"/>
            <a:ext cx="5975310" cy="1170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3D889-57A6-4E1C-BE27-23B5ED4BACFC}"/>
              </a:ext>
            </a:extLst>
          </p:cNvPr>
          <p:cNvSpPr txBox="1"/>
          <p:nvPr/>
        </p:nvSpPr>
        <p:spPr>
          <a:xfrm>
            <a:off x="383445" y="-14162"/>
            <a:ext cx="7454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(¬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∨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∨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=0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z=1  x=1   </a:t>
            </a:r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=1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BA810-0DB2-4F95-BD3F-D0747F480114}"/>
              </a:ext>
            </a:extLst>
          </p:cNvPr>
          <p:cNvSpPr txBox="1"/>
          <p:nvPr/>
        </p:nvSpPr>
        <p:spPr>
          <a:xfrm>
            <a:off x="399426" y="300081"/>
            <a:ext cx="6963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∧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)∧(¬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∨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z=1  x=1   w=1</a:t>
            </a:r>
            <a:endParaRPr lang="ru-RU" dirty="0"/>
          </a:p>
        </p:txBody>
      </p:sp>
      <p:sp>
        <p:nvSpPr>
          <p:cNvPr id="7" name="Левая фигурная скобка 6">
            <a:extLst>
              <a:ext uri="{FF2B5EF4-FFF2-40B4-BE49-F238E27FC236}">
                <a16:creationId xmlns:a16="http://schemas.microsoft.com/office/drawing/2014/main" id="{7E32A263-19BB-4762-8344-CDF7C8515208}"/>
              </a:ext>
            </a:extLst>
          </p:cNvPr>
          <p:cNvSpPr/>
          <p:nvPr/>
        </p:nvSpPr>
        <p:spPr>
          <a:xfrm>
            <a:off x="380104" y="58753"/>
            <a:ext cx="139337" cy="67387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66B4EF-4C19-41DB-822D-0243BE1D1B5C}"/>
              </a:ext>
            </a:extLst>
          </p:cNvPr>
          <p:cNvSpPr txBox="1"/>
          <p:nvPr/>
        </p:nvSpPr>
        <p:spPr>
          <a:xfrm>
            <a:off x="380104" y="1219998"/>
            <a:ext cx="89956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∧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=1             </a:t>
            </a:r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=0  w=1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endParaRPr lang="ru-RU" dirty="0"/>
          </a:p>
        </p:txBody>
      </p:sp>
      <p:sp>
        <p:nvSpPr>
          <p:cNvPr id="10" name="Левая фигурная скобка 9">
            <a:extLst>
              <a:ext uri="{FF2B5EF4-FFF2-40B4-BE49-F238E27FC236}">
                <a16:creationId xmlns:a16="http://schemas.microsoft.com/office/drawing/2014/main" id="{EF488866-C94A-46D9-A3C6-800EF1E47F71}"/>
              </a:ext>
            </a:extLst>
          </p:cNvPr>
          <p:cNvSpPr/>
          <p:nvPr/>
        </p:nvSpPr>
        <p:spPr>
          <a:xfrm>
            <a:off x="349891" y="1007787"/>
            <a:ext cx="220357" cy="90866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C85919-7F63-4C82-81A8-88FD0EB0F113}"/>
              </a:ext>
            </a:extLst>
          </p:cNvPr>
          <p:cNvSpPr txBox="1"/>
          <p:nvPr/>
        </p:nvSpPr>
        <p:spPr>
          <a:xfrm>
            <a:off x="380104" y="929222"/>
            <a:ext cx="10662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(¬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∨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∨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=1    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DC4E2C-42C0-4948-87F5-07704A5F27D0}"/>
              </a:ext>
            </a:extLst>
          </p:cNvPr>
          <p:cNvSpPr txBox="1"/>
          <p:nvPr/>
        </p:nvSpPr>
        <p:spPr>
          <a:xfrm>
            <a:off x="380104" y="1496993"/>
            <a:ext cx="9795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(¬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∨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     z=0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x=0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или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1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F3C7DB-0363-4483-AF83-A7110CB3F043}"/>
              </a:ext>
            </a:extLst>
          </p:cNvPr>
          <p:cNvSpPr txBox="1"/>
          <p:nvPr/>
        </p:nvSpPr>
        <p:spPr>
          <a:xfrm>
            <a:off x="3845626" y="1972439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563B66-85F3-41AE-B4B0-16F2713F7020}"/>
              </a:ext>
            </a:extLst>
          </p:cNvPr>
          <p:cNvSpPr txBox="1"/>
          <p:nvPr/>
        </p:nvSpPr>
        <p:spPr>
          <a:xfrm>
            <a:off x="2865619" y="2706339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C25556-FF43-48FE-81D3-267AD3B1811E}"/>
              </a:ext>
            </a:extLst>
          </p:cNvPr>
          <p:cNvSpPr txBox="1"/>
          <p:nvPr/>
        </p:nvSpPr>
        <p:spPr>
          <a:xfrm>
            <a:off x="2707160" y="1972440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4C035D-75E4-4A7F-9162-9F61CEC09606}"/>
              </a:ext>
            </a:extLst>
          </p:cNvPr>
          <p:cNvSpPr txBox="1"/>
          <p:nvPr/>
        </p:nvSpPr>
        <p:spPr>
          <a:xfrm>
            <a:off x="377533" y="1974579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18EA6E-E8ED-43BB-8A29-70C0C1084B94}"/>
              </a:ext>
            </a:extLst>
          </p:cNvPr>
          <p:cNvSpPr txBox="1"/>
          <p:nvPr/>
        </p:nvSpPr>
        <p:spPr>
          <a:xfrm>
            <a:off x="1580003" y="1972441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y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44F8BE-BC1D-40C0-B37A-502FDC3FBFDD}"/>
              </a:ext>
            </a:extLst>
          </p:cNvPr>
          <p:cNvSpPr txBox="1"/>
          <p:nvPr/>
        </p:nvSpPr>
        <p:spPr>
          <a:xfrm>
            <a:off x="606389" y="2700880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40649C-CDA3-49A5-B5C6-2AC384785AE1}"/>
              </a:ext>
            </a:extLst>
          </p:cNvPr>
          <p:cNvSpPr txBox="1"/>
          <p:nvPr/>
        </p:nvSpPr>
        <p:spPr>
          <a:xfrm>
            <a:off x="2865619" y="2457196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FF4A21-6019-4038-A3B7-062E92E7421A}"/>
              </a:ext>
            </a:extLst>
          </p:cNvPr>
          <p:cNvSpPr txBox="1"/>
          <p:nvPr/>
        </p:nvSpPr>
        <p:spPr>
          <a:xfrm>
            <a:off x="4044739" y="2470047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456A0F-7A81-4E6C-A228-8AC01F511A38}"/>
              </a:ext>
            </a:extLst>
          </p:cNvPr>
          <p:cNvSpPr txBox="1"/>
          <p:nvPr/>
        </p:nvSpPr>
        <p:spPr>
          <a:xfrm>
            <a:off x="2865619" y="2244209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</a:t>
            </a:r>
            <a:endParaRPr lang="ru-RU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00DA978-E798-445A-B0CA-80C7B4F9B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90" y="3217615"/>
            <a:ext cx="5975310" cy="117047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8B23864-BBA6-45D3-BD47-3FDDF59D5A83}"/>
              </a:ext>
            </a:extLst>
          </p:cNvPr>
          <p:cNvSpPr txBox="1"/>
          <p:nvPr/>
        </p:nvSpPr>
        <p:spPr>
          <a:xfrm>
            <a:off x="3798350" y="3178854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0C4F8C-6EC9-438D-961B-F9AAD751D521}"/>
              </a:ext>
            </a:extLst>
          </p:cNvPr>
          <p:cNvSpPr txBox="1"/>
          <p:nvPr/>
        </p:nvSpPr>
        <p:spPr>
          <a:xfrm>
            <a:off x="2872680" y="3912754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D34A67-65FC-4D75-A34A-99C145BBBEA3}"/>
              </a:ext>
            </a:extLst>
          </p:cNvPr>
          <p:cNvSpPr txBox="1"/>
          <p:nvPr/>
        </p:nvSpPr>
        <p:spPr>
          <a:xfrm>
            <a:off x="384594" y="3162652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EA9DC2-B2EC-413C-BDCD-BB4BC7DB8897}"/>
              </a:ext>
            </a:extLst>
          </p:cNvPr>
          <p:cNvSpPr txBox="1"/>
          <p:nvPr/>
        </p:nvSpPr>
        <p:spPr>
          <a:xfrm>
            <a:off x="2627907" y="3176678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endParaRPr lang="ru-RU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39FB7F4-0C5B-4FB0-80A3-79DA1CE7CAAC}"/>
              </a:ext>
            </a:extLst>
          </p:cNvPr>
          <p:cNvSpPr txBox="1"/>
          <p:nvPr/>
        </p:nvSpPr>
        <p:spPr>
          <a:xfrm>
            <a:off x="1587064" y="3178856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y</a:t>
            </a:r>
            <a:endParaRPr lang="ru-RU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3A63C1-44D9-4B21-B668-B0B5A34E62EB}"/>
              </a:ext>
            </a:extLst>
          </p:cNvPr>
          <p:cNvSpPr txBox="1"/>
          <p:nvPr/>
        </p:nvSpPr>
        <p:spPr>
          <a:xfrm>
            <a:off x="613450" y="3907295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0F5280-7A28-476C-8631-44AEC3139222}"/>
              </a:ext>
            </a:extLst>
          </p:cNvPr>
          <p:cNvSpPr txBox="1"/>
          <p:nvPr/>
        </p:nvSpPr>
        <p:spPr>
          <a:xfrm>
            <a:off x="2872680" y="3663611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AC7D1C-4FD2-4B34-B2C7-1A17A4598C8B}"/>
              </a:ext>
            </a:extLst>
          </p:cNvPr>
          <p:cNvSpPr txBox="1"/>
          <p:nvPr/>
        </p:nvSpPr>
        <p:spPr>
          <a:xfrm>
            <a:off x="4051800" y="3676462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9BD070-C11C-468F-9BEF-94DD17D765C6}"/>
              </a:ext>
            </a:extLst>
          </p:cNvPr>
          <p:cNvSpPr txBox="1"/>
          <p:nvPr/>
        </p:nvSpPr>
        <p:spPr>
          <a:xfrm>
            <a:off x="2872680" y="3450624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E4B5C89-4F06-49C2-AF4A-3F8170B92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249" y="2018069"/>
            <a:ext cx="5975310" cy="117047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BE2A319-1C64-459E-9A8A-E9EA4B041013}"/>
              </a:ext>
            </a:extLst>
          </p:cNvPr>
          <p:cNvSpPr txBox="1"/>
          <p:nvPr/>
        </p:nvSpPr>
        <p:spPr>
          <a:xfrm>
            <a:off x="8806271" y="1996398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2E8036-372F-4AA5-A5A7-7383C5FBED5C}"/>
              </a:ext>
            </a:extLst>
          </p:cNvPr>
          <p:cNvSpPr txBox="1"/>
          <p:nvPr/>
        </p:nvSpPr>
        <p:spPr>
          <a:xfrm>
            <a:off x="9827328" y="1991478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BAA1E7C-62AC-43CC-A60F-56CED7AA8247}"/>
              </a:ext>
            </a:extLst>
          </p:cNvPr>
          <p:cNvSpPr txBox="1"/>
          <p:nvPr/>
        </p:nvSpPr>
        <p:spPr>
          <a:xfrm>
            <a:off x="6375153" y="1981448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388147-9E62-4194-9EEE-4F6F302A05E0}"/>
              </a:ext>
            </a:extLst>
          </p:cNvPr>
          <p:cNvSpPr txBox="1"/>
          <p:nvPr/>
        </p:nvSpPr>
        <p:spPr>
          <a:xfrm>
            <a:off x="7577623" y="1979310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y</a:t>
            </a:r>
            <a:endParaRPr lang="ru-RU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E4518FD-F916-4F86-91CB-FA524AE7BD0A}"/>
              </a:ext>
            </a:extLst>
          </p:cNvPr>
          <p:cNvSpPr txBox="1"/>
          <p:nvPr/>
        </p:nvSpPr>
        <p:spPr>
          <a:xfrm>
            <a:off x="6604009" y="2707749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D87CF34-5A28-49E1-82BD-7DF529290D62}"/>
              </a:ext>
            </a:extLst>
          </p:cNvPr>
          <p:cNvSpPr txBox="1"/>
          <p:nvPr/>
        </p:nvSpPr>
        <p:spPr>
          <a:xfrm>
            <a:off x="8863239" y="2464065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E05B29-D670-4A12-A5D1-10BE8AFC16BC}"/>
              </a:ext>
            </a:extLst>
          </p:cNvPr>
          <p:cNvSpPr txBox="1"/>
          <p:nvPr/>
        </p:nvSpPr>
        <p:spPr>
          <a:xfrm>
            <a:off x="10042359" y="2476916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2472742-755A-42E5-A8F9-756695101C66}"/>
              </a:ext>
            </a:extLst>
          </p:cNvPr>
          <p:cNvSpPr txBox="1"/>
          <p:nvPr/>
        </p:nvSpPr>
        <p:spPr>
          <a:xfrm>
            <a:off x="8863239" y="2251078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</a:t>
            </a:r>
            <a:endParaRPr lang="ru-RU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5960337-67BE-41AA-A7D9-14ECBE343591}"/>
              </a:ext>
            </a:extLst>
          </p:cNvPr>
          <p:cNvSpPr txBox="1"/>
          <p:nvPr/>
        </p:nvSpPr>
        <p:spPr>
          <a:xfrm>
            <a:off x="8874558" y="2703784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F082189-3E48-4F84-8FED-CD170543F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310" y="3219003"/>
            <a:ext cx="5975310" cy="117047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5AC055E-8F5A-403F-9BF2-2E0177319104}"/>
              </a:ext>
            </a:extLst>
          </p:cNvPr>
          <p:cNvSpPr txBox="1"/>
          <p:nvPr/>
        </p:nvSpPr>
        <p:spPr>
          <a:xfrm>
            <a:off x="9795970" y="3180242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endParaRPr lang="ru-RU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C42EF8-C979-476E-8C0C-177277F4419A}"/>
              </a:ext>
            </a:extLst>
          </p:cNvPr>
          <p:cNvSpPr txBox="1"/>
          <p:nvPr/>
        </p:nvSpPr>
        <p:spPr>
          <a:xfrm>
            <a:off x="8870300" y="3914142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A42E689-4E27-46A5-A8A4-3A37AFA9B2D1}"/>
              </a:ext>
            </a:extLst>
          </p:cNvPr>
          <p:cNvSpPr txBox="1"/>
          <p:nvPr/>
        </p:nvSpPr>
        <p:spPr>
          <a:xfrm>
            <a:off x="8639583" y="3205949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endParaRPr lang="ru-RU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7857E86-159F-49E6-991C-465C113378A2}"/>
              </a:ext>
            </a:extLst>
          </p:cNvPr>
          <p:cNvSpPr txBox="1"/>
          <p:nvPr/>
        </p:nvSpPr>
        <p:spPr>
          <a:xfrm>
            <a:off x="6353538" y="3197204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F4FDDD6-736C-44D0-B7C1-EC39779928A0}"/>
              </a:ext>
            </a:extLst>
          </p:cNvPr>
          <p:cNvSpPr txBox="1"/>
          <p:nvPr/>
        </p:nvSpPr>
        <p:spPr>
          <a:xfrm>
            <a:off x="7584684" y="3180244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y</a:t>
            </a:r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F50005B-9F9E-44F1-A88A-14F7E13AF9BF}"/>
              </a:ext>
            </a:extLst>
          </p:cNvPr>
          <p:cNvSpPr txBox="1"/>
          <p:nvPr/>
        </p:nvSpPr>
        <p:spPr>
          <a:xfrm>
            <a:off x="6611070" y="3908683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5FD055-7C8B-4524-90D9-150C4DEA618E}"/>
              </a:ext>
            </a:extLst>
          </p:cNvPr>
          <p:cNvSpPr txBox="1"/>
          <p:nvPr/>
        </p:nvSpPr>
        <p:spPr>
          <a:xfrm>
            <a:off x="8870300" y="3664999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44DDE57-38DC-4A39-9281-5478A95ED85F}"/>
              </a:ext>
            </a:extLst>
          </p:cNvPr>
          <p:cNvSpPr txBox="1"/>
          <p:nvPr/>
        </p:nvSpPr>
        <p:spPr>
          <a:xfrm>
            <a:off x="10049420" y="3677850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A9EDD6-143B-40FA-9691-D22CDCE77C0E}"/>
              </a:ext>
            </a:extLst>
          </p:cNvPr>
          <p:cNvSpPr txBox="1"/>
          <p:nvPr/>
        </p:nvSpPr>
        <p:spPr>
          <a:xfrm>
            <a:off x="8870300" y="3452012"/>
            <a:ext cx="34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309EEE43-7E02-4D02-9C32-9E06E1D93029}"/>
              </a:ext>
            </a:extLst>
          </p:cNvPr>
          <p:cNvSpPr/>
          <p:nvPr/>
        </p:nvSpPr>
        <p:spPr>
          <a:xfrm>
            <a:off x="2180834" y="5640052"/>
            <a:ext cx="82044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Долго и большая вероятность ошибки…</a:t>
            </a:r>
            <a:endParaRPr lang="ru-RU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5C630BCB-3459-438E-8960-B84BC3D3D0FA}"/>
              </a:ext>
            </a:extLst>
          </p:cNvPr>
          <p:cNvSpPr/>
          <p:nvPr/>
        </p:nvSpPr>
        <p:spPr>
          <a:xfrm>
            <a:off x="5769765" y="4576177"/>
            <a:ext cx="5132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…</a:t>
            </a:r>
            <a:endParaRPr lang="ru-RU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2094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7BD943-637E-4003-9B82-38DEEA09B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47841-65D8-4D05-AFC5-B481A3960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67" y="1946910"/>
            <a:ext cx="9791700" cy="1866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8F9CA9-C3B2-4883-8C60-8620D5756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029" y="442132"/>
            <a:ext cx="7173219" cy="1221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5DC1FF-82B1-4403-83C2-4DF90CAE7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64" y="3902528"/>
            <a:ext cx="1562100" cy="2362200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5E8BB16-C498-4201-B800-89DFA4D3C9E8}"/>
              </a:ext>
            </a:extLst>
          </p:cNvPr>
          <p:cNvCxnSpPr/>
          <p:nvPr/>
        </p:nvCxnSpPr>
        <p:spPr>
          <a:xfrm>
            <a:off x="905691" y="4920343"/>
            <a:ext cx="8969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11433AE-A614-414F-9B31-D48B84893F9C}"/>
              </a:ext>
            </a:extLst>
          </p:cNvPr>
          <p:cNvCxnSpPr>
            <a:cxnSpLocks/>
          </p:cNvCxnSpPr>
          <p:nvPr/>
        </p:nvCxnSpPr>
        <p:spPr>
          <a:xfrm>
            <a:off x="2373086" y="997132"/>
            <a:ext cx="58390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39F37AD-CCCE-4B11-80E0-5EFDB9F2A989}"/>
              </a:ext>
            </a:extLst>
          </p:cNvPr>
          <p:cNvSpPr txBox="1"/>
          <p:nvPr/>
        </p:nvSpPr>
        <p:spPr>
          <a:xfrm>
            <a:off x="1974764" y="387359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</a:t>
            </a:r>
            <a:endParaRPr lang="ru-RU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B94864C-2645-4C19-86E3-9EB90B678031}"/>
              </a:ext>
            </a:extLst>
          </p:cNvPr>
          <p:cNvCxnSpPr>
            <a:cxnSpLocks/>
          </p:cNvCxnSpPr>
          <p:nvPr/>
        </p:nvCxnSpPr>
        <p:spPr>
          <a:xfrm>
            <a:off x="844731" y="5582195"/>
            <a:ext cx="957943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E1AD495-EA1C-4697-839D-87EAAC98CF7D}"/>
              </a:ext>
            </a:extLst>
          </p:cNvPr>
          <p:cNvCxnSpPr>
            <a:cxnSpLocks/>
          </p:cNvCxnSpPr>
          <p:nvPr/>
        </p:nvCxnSpPr>
        <p:spPr>
          <a:xfrm>
            <a:off x="3705497" y="1545773"/>
            <a:ext cx="3165566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FBE4FEB-E54F-4CEE-8A6F-AAA23C473BCB}"/>
              </a:ext>
            </a:extLst>
          </p:cNvPr>
          <p:cNvSpPr txBox="1"/>
          <p:nvPr/>
        </p:nvSpPr>
        <p:spPr>
          <a:xfrm>
            <a:off x="2206398" y="1245532"/>
            <a:ext cx="333375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</a:t>
            </a:r>
            <a:endParaRPr lang="ru-RU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46E1B01-5140-4671-B37B-28C7F19ADCC0}"/>
              </a:ext>
            </a:extLst>
          </p:cNvPr>
          <p:cNvCxnSpPr>
            <a:cxnSpLocks/>
          </p:cNvCxnSpPr>
          <p:nvPr/>
        </p:nvCxnSpPr>
        <p:spPr>
          <a:xfrm>
            <a:off x="905691" y="5168538"/>
            <a:ext cx="95794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506BD38-8ED3-4A99-A672-5B757FDD9ACE}"/>
              </a:ext>
            </a:extLst>
          </p:cNvPr>
          <p:cNvCxnSpPr>
            <a:cxnSpLocks/>
          </p:cNvCxnSpPr>
          <p:nvPr/>
        </p:nvCxnSpPr>
        <p:spPr>
          <a:xfrm>
            <a:off x="2373085" y="1262950"/>
            <a:ext cx="153706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6C72E3E-112E-4822-8120-E4F724767849}"/>
              </a:ext>
            </a:extLst>
          </p:cNvPr>
          <p:cNvSpPr txBox="1"/>
          <p:nvPr/>
        </p:nvSpPr>
        <p:spPr>
          <a:xfrm>
            <a:off x="6537688" y="960358"/>
            <a:ext cx="333375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043A99-42B0-41E0-87EA-4E9781ADADFE}"/>
              </a:ext>
            </a:extLst>
          </p:cNvPr>
          <p:cNvSpPr txBox="1"/>
          <p:nvPr/>
        </p:nvSpPr>
        <p:spPr>
          <a:xfrm>
            <a:off x="6257738" y="374943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614436-8AD7-43C9-AF9E-70174122BE88}"/>
              </a:ext>
            </a:extLst>
          </p:cNvPr>
          <p:cNvSpPr txBox="1"/>
          <p:nvPr/>
        </p:nvSpPr>
        <p:spPr>
          <a:xfrm>
            <a:off x="3523298" y="363604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DDFF36-C689-4A2E-BD03-C2F2C0F7E98C}"/>
              </a:ext>
            </a:extLst>
          </p:cNvPr>
          <p:cNvSpPr txBox="1"/>
          <p:nvPr/>
        </p:nvSpPr>
        <p:spPr>
          <a:xfrm>
            <a:off x="4905144" y="348995"/>
            <a:ext cx="33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Y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7E7650-17D9-46A2-8A43-7EF3C9F05AD7}"/>
              </a:ext>
            </a:extLst>
          </p:cNvPr>
          <p:cNvSpPr txBox="1"/>
          <p:nvPr/>
        </p:nvSpPr>
        <p:spPr>
          <a:xfrm>
            <a:off x="4360858" y="4917819"/>
            <a:ext cx="4887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Y - 8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комбинаций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96098D-C19C-4EA7-8A16-D76B641F20F6}"/>
              </a:ext>
            </a:extLst>
          </p:cNvPr>
          <p:cNvSpPr txBox="1"/>
          <p:nvPr/>
        </p:nvSpPr>
        <p:spPr>
          <a:xfrm>
            <a:off x="9489513" y="6113359"/>
            <a:ext cx="2440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Ответ: 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64072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527853-7EB1-45BB-BA76-0F4A4ABF4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1558E3D-99BC-4E80-9AD8-8B20D68A5498}"/>
              </a:ext>
            </a:extLst>
          </p:cNvPr>
          <p:cNvSpPr/>
          <p:nvPr/>
        </p:nvSpPr>
        <p:spPr>
          <a:xfrm>
            <a:off x="3027285" y="1331650"/>
            <a:ext cx="6418556" cy="630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B5CEBB-992C-4D31-A90B-8DBAE36E7638}"/>
              </a:ext>
            </a:extLst>
          </p:cNvPr>
          <p:cNvSpPr/>
          <p:nvPr/>
        </p:nvSpPr>
        <p:spPr>
          <a:xfrm>
            <a:off x="2882199" y="4580879"/>
            <a:ext cx="6418556" cy="437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0357BC-CE6F-4408-AF3F-BB79BB0E7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139" y="997094"/>
            <a:ext cx="9620250" cy="513397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995D7CD-76DD-426A-A1C7-A9F6CABED0E9}"/>
              </a:ext>
            </a:extLst>
          </p:cNvPr>
          <p:cNvSpPr/>
          <p:nvPr/>
        </p:nvSpPr>
        <p:spPr>
          <a:xfrm>
            <a:off x="2049345" y="245041"/>
            <a:ext cx="8084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Математические операции в </a:t>
            </a:r>
            <a:r>
              <a:rPr lang="en-US" sz="32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Python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51687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E181B2-AACA-4975-B38A-B733B79F2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770643"/>
            <a:ext cx="10998926" cy="29109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369844-0128-4BC4-AB82-27409BBEE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337458D-98B3-4E14-ABDC-F82A2A34333F}"/>
              </a:ext>
            </a:extLst>
          </p:cNvPr>
          <p:cNvCxnSpPr/>
          <p:nvPr/>
        </p:nvCxnSpPr>
        <p:spPr>
          <a:xfrm>
            <a:off x="165770" y="3704534"/>
            <a:ext cx="118604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9CD540-B416-4360-9AEB-11B0C4130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0" y="3831800"/>
            <a:ext cx="11860460" cy="267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473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2EC2C4-7B50-4293-9C98-8DDA00B34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870498"/>
            <a:ext cx="11155680" cy="17624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864ECF-2F33-40AC-B568-4F864E94A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F0727B7-5A62-4318-9BB5-9B7DD2C2EAE0}"/>
              </a:ext>
            </a:extLst>
          </p:cNvPr>
          <p:cNvCxnSpPr/>
          <p:nvPr/>
        </p:nvCxnSpPr>
        <p:spPr>
          <a:xfrm>
            <a:off x="165770" y="2746591"/>
            <a:ext cx="118604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FC260C-E7AC-4CCF-B37D-D7689A33F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43" y="3224756"/>
            <a:ext cx="11677887" cy="276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717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39F04F-8A2A-428E-ACED-6AF9E412F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54" y="160494"/>
            <a:ext cx="11334750" cy="2438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6173F5-19E7-421C-8F12-DC2B4E842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214" y="160494"/>
            <a:ext cx="1382332" cy="6704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2260FF-3D17-47BB-AB1F-EA4F865F0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54" y="2766186"/>
            <a:ext cx="11703092" cy="3748593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B839E5D-CA8E-4991-8216-5499418E0823}"/>
              </a:ext>
            </a:extLst>
          </p:cNvPr>
          <p:cNvCxnSpPr/>
          <p:nvPr/>
        </p:nvCxnSpPr>
        <p:spPr>
          <a:xfrm>
            <a:off x="87086" y="2687808"/>
            <a:ext cx="118604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3449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B311B0-0A51-4D53-9E0D-10006D574504}"/>
              </a:ext>
            </a:extLst>
          </p:cNvPr>
          <p:cNvSpPr txBox="1"/>
          <p:nvPr/>
        </p:nvSpPr>
        <p:spPr>
          <a:xfrm>
            <a:off x="5042212" y="244698"/>
            <a:ext cx="147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Ответы.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6210F-71ED-4564-AE92-D226FE575A94}"/>
              </a:ext>
            </a:extLst>
          </p:cNvPr>
          <p:cNvSpPr txBox="1"/>
          <p:nvPr/>
        </p:nvSpPr>
        <p:spPr>
          <a:xfrm>
            <a:off x="270456" y="1429555"/>
            <a:ext cx="116596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Кляксу на скатерть поставил Витя.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Не равны функции В), Ж).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2 решения, 7 решений, 8 решений, 21 решение,33 решения,43 решения.</a:t>
            </a: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2222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у</a:t>
            </a:r>
            <a:r>
              <a:rPr lang="en-US" sz="2400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wzx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2400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ywzx</a:t>
            </a:r>
            <a:r>
              <a:rPr lang="ru-RU" sz="240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,2,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400" i="0" dirty="0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00101,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23,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400" i="0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ywxz</a:t>
            </a:r>
            <a:r>
              <a:rPr lang="ru-RU" sz="2400" dirty="0">
                <a:solidFill>
                  <a:srgbClr val="2222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ru-RU" sz="2400" b="1" dirty="0">
                <a:solidFill>
                  <a:srgbClr val="222222"/>
                </a:solidFill>
                <a:latin typeface="roboto" panose="02000000000000000000" pitchFamily="2" charset="0"/>
              </a:rPr>
              <a:t> 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53C0E6-58FD-45EB-84C6-BCB14FBB4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083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B311B0-0A51-4D53-9E0D-10006D574504}"/>
              </a:ext>
            </a:extLst>
          </p:cNvPr>
          <p:cNvSpPr txBox="1"/>
          <p:nvPr/>
        </p:nvSpPr>
        <p:spPr>
          <a:xfrm>
            <a:off x="3588230" y="178593"/>
            <a:ext cx="4424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Источники и литература.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6210F-71ED-4564-AE92-D226FE575A94}"/>
              </a:ext>
            </a:extLst>
          </p:cNvPr>
          <p:cNvSpPr txBox="1"/>
          <p:nvPr/>
        </p:nvSpPr>
        <p:spPr>
          <a:xfrm>
            <a:off x="312021" y="1055483"/>
            <a:ext cx="117455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Руководство по модулю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Python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itertools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 (nuancesprog.ru)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Функция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Zip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 в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Python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: 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Словари 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dict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)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Игошин В.И. Задачи и упражнения по математической логике и теории алгоритмов : учеб, пособие для студ. </a:t>
            </a:r>
            <a:r>
              <a:rPr lang="ru-RU" sz="2400" b="0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высш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учеб, заведений / В. И. Игошин. — 3-е изд., стер. — М. : Издательский центр «Академия», 2007. — 304 с.</a:t>
            </a:r>
            <a:endParaRPr lang="en-US" sz="2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Кутасов А.Д.</a:t>
            </a:r>
            <a:r>
              <a:rPr lang="en-US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Элементы математической логики. Пособие для учащихся 9—10 </a:t>
            </a:r>
            <a:r>
              <a:rPr lang="ru-RU" sz="2400" b="0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кл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 М., «Просвещение», 1977.</a:t>
            </a:r>
            <a:r>
              <a:rPr lang="en-US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63 с.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ИНФОРМАИТИКА №12 2014г., </a:t>
            </a:r>
            <a:r>
              <a:rPr lang="ru-RU" sz="2400" b="0" i="0" u="none" strike="noStrike" dirty="0">
                <a:solidFill>
                  <a:srgbClr val="3E2D4F"/>
                </a:solidFill>
                <a:latin typeface="Courier New" panose="02070309020205020404" pitchFamily="49" charset="0"/>
              </a:rPr>
              <a:t>Учебно-методический журнал для учителей информатики.</a:t>
            </a:r>
            <a:endParaRPr lang="ru-RU" sz="2400" b="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Решаем 23 задачу вместе (kpolyakov.spb.ru)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  <a:hlinkClick r:id="rId6"/>
              </a:rPr>
              <a:t>Stepik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  <a:hlinkClick r:id="rId7"/>
              </a:rPr>
              <a:t>Цикл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  <a:hlinkClick r:id="rId7"/>
              </a:rPr>
              <a:t>for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  <a:hlinkClick r:id="rId7"/>
              </a:rPr>
              <a:t> в Python — как работает, синтаксис, примеры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7C58B4-9A9F-4241-AC4B-9CF9DF9C6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13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134B01-177B-4A68-AA6A-19765ACCC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82" y="856384"/>
            <a:ext cx="4468091" cy="36477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C1FAF9-E582-4186-8489-1BB20B6DB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52" y="4650798"/>
            <a:ext cx="1503999" cy="181364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B267AEA-6483-42B2-B0C2-C8E2DFE1678E}"/>
              </a:ext>
            </a:extLst>
          </p:cNvPr>
          <p:cNvSpPr/>
          <p:nvPr/>
        </p:nvSpPr>
        <p:spPr>
          <a:xfrm>
            <a:off x="2049345" y="245041"/>
            <a:ext cx="73436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Логические операторы в </a:t>
            </a:r>
            <a:r>
              <a:rPr lang="en-US" sz="32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Python</a:t>
            </a:r>
            <a:endParaRPr lang="ru-RU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AEB5AB-626C-4541-BD62-3D2E8C297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079" y="1903917"/>
            <a:ext cx="6725678" cy="30501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ECFD57-CD9A-4529-A243-EF7C144E72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83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6B07EC-2D9A-4B30-BCBE-3B7EB5DF5165}"/>
              </a:ext>
            </a:extLst>
          </p:cNvPr>
          <p:cNvSpPr txBox="1"/>
          <p:nvPr/>
        </p:nvSpPr>
        <p:spPr>
          <a:xfrm>
            <a:off x="1766454" y="98309"/>
            <a:ext cx="85101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Цикл "</a:t>
            </a:r>
            <a:r>
              <a:rPr lang="ru-RU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" в Python — универсальная управляющая конструкция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B67669-A784-40DD-B3A3-511ADC84E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26CE0A-05E8-4223-84F8-DAD90DC8E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738328"/>
            <a:ext cx="5001490" cy="3034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E63081-1773-43B7-B53B-E01DB984A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838" y="1727938"/>
            <a:ext cx="3068717" cy="3034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F90B1E-1520-472B-9848-3BD174C29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112" y="1717547"/>
            <a:ext cx="3412003" cy="3700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2917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6B07EC-2D9A-4B30-BCBE-3B7EB5DF5165}"/>
              </a:ext>
            </a:extLst>
          </p:cNvPr>
          <p:cNvSpPr txBox="1"/>
          <p:nvPr/>
        </p:nvSpPr>
        <p:spPr>
          <a:xfrm>
            <a:off x="1766454" y="98309"/>
            <a:ext cx="85101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Цикл "</a:t>
            </a:r>
            <a:r>
              <a:rPr lang="ru-RU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" в Python — универсальная управляющая конструкция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B67669-A784-40DD-B3A3-511ADC84E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5D9314-5B5C-4CB2-95BC-37ADD50A1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791" y="1503091"/>
            <a:ext cx="3525984" cy="4523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0A19F6-4567-4B13-AC88-22AA63596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227" y="917299"/>
            <a:ext cx="3127664" cy="5802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2280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6B07EC-2D9A-4B30-BCBE-3B7EB5DF5165}"/>
              </a:ext>
            </a:extLst>
          </p:cNvPr>
          <p:cNvSpPr txBox="1"/>
          <p:nvPr/>
        </p:nvSpPr>
        <p:spPr>
          <a:xfrm>
            <a:off x="1766454" y="98309"/>
            <a:ext cx="85101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Цикл "</a:t>
            </a:r>
            <a:r>
              <a:rPr lang="ru-RU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" в Python — универсальная управляющая конструкция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B67669-A784-40DD-B3A3-511ADC84E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97" y="178593"/>
            <a:ext cx="1382332" cy="6704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F80AE8-F4D7-4D15-BB31-18CC965BC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454" y="1393897"/>
            <a:ext cx="8399294" cy="4070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01372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3028</Words>
  <Application>Microsoft Office PowerPoint</Application>
  <PresentationFormat>Широкоэкранный</PresentationFormat>
  <Paragraphs>315</Paragraphs>
  <Slides>54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3" baseType="lpstr">
      <vt:lpstr>Arial</vt:lpstr>
      <vt:lpstr>Calibri</vt:lpstr>
      <vt:lpstr>Calibri Light</vt:lpstr>
      <vt:lpstr>Cambria Math</vt:lpstr>
      <vt:lpstr>Courier New</vt:lpstr>
      <vt:lpstr>Miama Nueva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DVS</dc:creator>
  <cp:lastModifiedBy>DVS_FILMS</cp:lastModifiedBy>
  <cp:revision>124</cp:revision>
  <dcterms:created xsi:type="dcterms:W3CDTF">2023-10-31T06:29:39Z</dcterms:created>
  <dcterms:modified xsi:type="dcterms:W3CDTF">2023-11-05T09:01:03Z</dcterms:modified>
</cp:coreProperties>
</file>